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7" r:id="rId1"/>
  </p:sldMasterIdLst>
  <p:sldIdLst>
    <p:sldId id="257" r:id="rId2"/>
    <p:sldId id="263" r:id="rId3"/>
    <p:sldId id="264" r:id="rId4"/>
    <p:sldId id="266" r:id="rId5"/>
    <p:sldId id="267" r:id="rId6"/>
    <p:sldId id="268" r:id="rId7"/>
    <p:sldId id="269" r:id="rId8"/>
    <p:sldId id="272" r:id="rId9"/>
    <p:sldId id="273" r:id="rId10"/>
    <p:sldId id="276" r:id="rId11"/>
    <p:sldId id="277" r:id="rId12"/>
    <p:sldId id="278" r:id="rId13"/>
    <p:sldId id="279" r:id="rId14"/>
    <p:sldId id="280" r:id="rId15"/>
    <p:sldId id="281" r:id="rId16"/>
    <p:sldId id="282" r:id="rId17"/>
    <p:sldId id="283" r:id="rId18"/>
    <p:sldId id="284" r:id="rId19"/>
    <p:sldId id="285" r:id="rId20"/>
    <p:sldId id="28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2" d="100"/>
          <a:sy n="72" d="100"/>
        </p:scale>
        <p:origin x="1104" y="3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69AEBF1-EC25-42F9-BCEB-C25FB2E69358}" type="datetimeFigureOut">
              <a:rPr lang="en-IN" smtClean="0"/>
              <a:t>27-12-2021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E30F22F-4EAE-46C7-949C-804434A566F5}" type="slidenum">
              <a:rPr lang="en-IN" smtClean="0"/>
              <a:t>‹#›</a:t>
            </a:fld>
            <a:endParaRPr lang="en-IN" dirty="0"/>
          </a:p>
        </p:txBody>
      </p:sp>
    </p:spTree>
    <p:extLst>
      <p:ext uri="{BB962C8B-B14F-4D97-AF65-F5344CB8AC3E}">
        <p14:creationId xmlns:p14="http://schemas.microsoft.com/office/powerpoint/2010/main" val="34229199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9AEBF1-EC25-42F9-BCEB-C25FB2E69358}" type="datetimeFigureOut">
              <a:rPr lang="en-IN" smtClean="0"/>
              <a:t>27-12-2021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7E30F22F-4EAE-46C7-949C-804434A566F5}" type="slidenum">
              <a:rPr lang="en-IN" smtClean="0"/>
              <a:t>‹#›</a:t>
            </a:fld>
            <a:endParaRPr lang="en-IN" dirty="0"/>
          </a:p>
        </p:txBody>
      </p:sp>
    </p:spTree>
    <p:extLst>
      <p:ext uri="{BB962C8B-B14F-4D97-AF65-F5344CB8AC3E}">
        <p14:creationId xmlns:p14="http://schemas.microsoft.com/office/powerpoint/2010/main" val="3583204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9AEBF1-EC25-42F9-BCEB-C25FB2E69358}" type="datetimeFigureOut">
              <a:rPr lang="en-IN" smtClean="0"/>
              <a:t>27-12-2021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7E30F22F-4EAE-46C7-949C-804434A566F5}" type="slidenum">
              <a:rPr lang="en-IN" smtClean="0"/>
              <a:t>‹#›</a:t>
            </a:fld>
            <a:endParaRPr lang="en-IN" dirty="0"/>
          </a:p>
        </p:txBody>
      </p:sp>
    </p:spTree>
    <p:extLst>
      <p:ext uri="{BB962C8B-B14F-4D97-AF65-F5344CB8AC3E}">
        <p14:creationId xmlns:p14="http://schemas.microsoft.com/office/powerpoint/2010/main" val="41531610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9AEBF1-EC25-42F9-BCEB-C25FB2E69358}" type="datetimeFigureOut">
              <a:rPr lang="en-IN" smtClean="0"/>
              <a:t>27-12-2021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7E30F22F-4EAE-46C7-949C-804434A566F5}" type="slidenum">
              <a:rPr lang="en-IN" smtClean="0"/>
              <a:t>‹#›</a:t>
            </a:fld>
            <a:endParaRPr lang="en-IN"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0199663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9AEBF1-EC25-42F9-BCEB-C25FB2E69358}" type="datetimeFigureOut">
              <a:rPr lang="en-IN" smtClean="0"/>
              <a:t>27-12-2021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7E30F22F-4EAE-46C7-949C-804434A566F5}" type="slidenum">
              <a:rPr lang="en-IN" smtClean="0"/>
              <a:t>‹#›</a:t>
            </a:fld>
            <a:endParaRPr lang="en-IN" dirty="0"/>
          </a:p>
        </p:txBody>
      </p:sp>
    </p:spTree>
    <p:extLst>
      <p:ext uri="{BB962C8B-B14F-4D97-AF65-F5344CB8AC3E}">
        <p14:creationId xmlns:p14="http://schemas.microsoft.com/office/powerpoint/2010/main" val="36895870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69AEBF1-EC25-42F9-BCEB-C25FB2E69358}" type="datetimeFigureOut">
              <a:rPr lang="en-IN" smtClean="0"/>
              <a:t>27-12-2021</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7E30F22F-4EAE-46C7-949C-804434A566F5}" type="slidenum">
              <a:rPr lang="en-IN" smtClean="0"/>
              <a:t>‹#›</a:t>
            </a:fld>
            <a:endParaRPr lang="en-IN" dirty="0"/>
          </a:p>
        </p:txBody>
      </p:sp>
    </p:spTree>
    <p:extLst>
      <p:ext uri="{BB962C8B-B14F-4D97-AF65-F5344CB8AC3E}">
        <p14:creationId xmlns:p14="http://schemas.microsoft.com/office/powerpoint/2010/main" val="30821251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69AEBF1-EC25-42F9-BCEB-C25FB2E69358}" type="datetimeFigureOut">
              <a:rPr lang="en-IN" smtClean="0"/>
              <a:t>27-12-2021</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7E30F22F-4EAE-46C7-949C-804434A566F5}" type="slidenum">
              <a:rPr lang="en-IN" smtClean="0"/>
              <a:t>‹#›</a:t>
            </a:fld>
            <a:endParaRPr lang="en-IN" dirty="0"/>
          </a:p>
        </p:txBody>
      </p:sp>
    </p:spTree>
    <p:extLst>
      <p:ext uri="{BB962C8B-B14F-4D97-AF65-F5344CB8AC3E}">
        <p14:creationId xmlns:p14="http://schemas.microsoft.com/office/powerpoint/2010/main" val="23790787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9AEBF1-EC25-42F9-BCEB-C25FB2E69358}" type="datetimeFigureOut">
              <a:rPr lang="en-IN" smtClean="0"/>
              <a:t>27-12-2021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E30F22F-4EAE-46C7-949C-804434A566F5}" type="slidenum">
              <a:rPr lang="en-IN" smtClean="0"/>
              <a:t>‹#›</a:t>
            </a:fld>
            <a:endParaRPr lang="en-IN" dirty="0"/>
          </a:p>
        </p:txBody>
      </p:sp>
    </p:spTree>
    <p:extLst>
      <p:ext uri="{BB962C8B-B14F-4D97-AF65-F5344CB8AC3E}">
        <p14:creationId xmlns:p14="http://schemas.microsoft.com/office/powerpoint/2010/main" val="22069010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9AEBF1-EC25-42F9-BCEB-C25FB2E69358}" type="datetimeFigureOut">
              <a:rPr lang="en-IN" smtClean="0"/>
              <a:t>27-12-2021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E30F22F-4EAE-46C7-949C-804434A566F5}" type="slidenum">
              <a:rPr lang="en-IN" smtClean="0"/>
              <a:t>‹#›</a:t>
            </a:fld>
            <a:endParaRPr lang="en-IN" dirty="0"/>
          </a:p>
        </p:txBody>
      </p:sp>
    </p:spTree>
    <p:extLst>
      <p:ext uri="{BB962C8B-B14F-4D97-AF65-F5344CB8AC3E}">
        <p14:creationId xmlns:p14="http://schemas.microsoft.com/office/powerpoint/2010/main" val="113853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9AEBF1-EC25-42F9-BCEB-C25FB2E69358}" type="datetimeFigureOut">
              <a:rPr lang="en-IN" smtClean="0"/>
              <a:t>27-12-2021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E30F22F-4EAE-46C7-949C-804434A566F5}" type="slidenum">
              <a:rPr lang="en-IN" smtClean="0"/>
              <a:t>‹#›</a:t>
            </a:fld>
            <a:endParaRPr lang="en-IN" dirty="0"/>
          </a:p>
        </p:txBody>
      </p:sp>
    </p:spTree>
    <p:extLst>
      <p:ext uri="{BB962C8B-B14F-4D97-AF65-F5344CB8AC3E}">
        <p14:creationId xmlns:p14="http://schemas.microsoft.com/office/powerpoint/2010/main" val="1826133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9AEBF1-EC25-42F9-BCEB-C25FB2E69358}" type="datetimeFigureOut">
              <a:rPr lang="en-IN" smtClean="0"/>
              <a:t>27-12-2021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E30F22F-4EAE-46C7-949C-804434A566F5}" type="slidenum">
              <a:rPr lang="en-IN" smtClean="0"/>
              <a:t>‹#›</a:t>
            </a:fld>
            <a:endParaRPr lang="en-IN" dirty="0"/>
          </a:p>
        </p:txBody>
      </p:sp>
    </p:spTree>
    <p:extLst>
      <p:ext uri="{BB962C8B-B14F-4D97-AF65-F5344CB8AC3E}">
        <p14:creationId xmlns:p14="http://schemas.microsoft.com/office/powerpoint/2010/main" val="3116767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9AEBF1-EC25-42F9-BCEB-C25FB2E69358}" type="datetimeFigureOut">
              <a:rPr lang="en-IN" smtClean="0"/>
              <a:t>27-12-2021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7E30F22F-4EAE-46C7-949C-804434A566F5}" type="slidenum">
              <a:rPr lang="en-IN" smtClean="0"/>
              <a:t>‹#›</a:t>
            </a:fld>
            <a:endParaRPr lang="en-IN" dirty="0"/>
          </a:p>
        </p:txBody>
      </p:sp>
    </p:spTree>
    <p:extLst>
      <p:ext uri="{BB962C8B-B14F-4D97-AF65-F5344CB8AC3E}">
        <p14:creationId xmlns:p14="http://schemas.microsoft.com/office/powerpoint/2010/main" val="15385465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9AEBF1-EC25-42F9-BCEB-C25FB2E69358}" type="datetimeFigureOut">
              <a:rPr lang="en-IN" smtClean="0"/>
              <a:t>27-12-2021</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7E30F22F-4EAE-46C7-949C-804434A566F5}" type="slidenum">
              <a:rPr lang="en-IN" smtClean="0"/>
              <a:t>‹#›</a:t>
            </a:fld>
            <a:endParaRPr lang="en-IN" dirty="0"/>
          </a:p>
        </p:txBody>
      </p:sp>
    </p:spTree>
    <p:extLst>
      <p:ext uri="{BB962C8B-B14F-4D97-AF65-F5344CB8AC3E}">
        <p14:creationId xmlns:p14="http://schemas.microsoft.com/office/powerpoint/2010/main" val="4057051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69AEBF1-EC25-42F9-BCEB-C25FB2E69358}" type="datetimeFigureOut">
              <a:rPr lang="en-IN" smtClean="0"/>
              <a:t>27-12-2021</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7E30F22F-4EAE-46C7-949C-804434A566F5}" type="slidenum">
              <a:rPr lang="en-IN" smtClean="0"/>
              <a:t>‹#›</a:t>
            </a:fld>
            <a:endParaRPr lang="en-IN" dirty="0"/>
          </a:p>
        </p:txBody>
      </p:sp>
    </p:spTree>
    <p:extLst>
      <p:ext uri="{BB962C8B-B14F-4D97-AF65-F5344CB8AC3E}">
        <p14:creationId xmlns:p14="http://schemas.microsoft.com/office/powerpoint/2010/main" val="23640159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9AEBF1-EC25-42F9-BCEB-C25FB2E69358}" type="datetimeFigureOut">
              <a:rPr lang="en-IN" smtClean="0"/>
              <a:t>27-12-2021</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7E30F22F-4EAE-46C7-949C-804434A566F5}" type="slidenum">
              <a:rPr lang="en-IN" smtClean="0"/>
              <a:t>‹#›</a:t>
            </a:fld>
            <a:endParaRPr lang="en-IN" dirty="0"/>
          </a:p>
        </p:txBody>
      </p:sp>
    </p:spTree>
    <p:extLst>
      <p:ext uri="{BB962C8B-B14F-4D97-AF65-F5344CB8AC3E}">
        <p14:creationId xmlns:p14="http://schemas.microsoft.com/office/powerpoint/2010/main" val="3215975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9AEBF1-EC25-42F9-BCEB-C25FB2E69358}" type="datetimeFigureOut">
              <a:rPr lang="en-IN" smtClean="0"/>
              <a:t>27-12-2021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7E30F22F-4EAE-46C7-949C-804434A566F5}" type="slidenum">
              <a:rPr lang="en-IN" smtClean="0"/>
              <a:t>‹#›</a:t>
            </a:fld>
            <a:endParaRPr lang="en-IN" dirty="0"/>
          </a:p>
        </p:txBody>
      </p:sp>
    </p:spTree>
    <p:extLst>
      <p:ext uri="{BB962C8B-B14F-4D97-AF65-F5344CB8AC3E}">
        <p14:creationId xmlns:p14="http://schemas.microsoft.com/office/powerpoint/2010/main" val="30784251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9AEBF1-EC25-42F9-BCEB-C25FB2E69358}" type="datetimeFigureOut">
              <a:rPr lang="en-IN" smtClean="0"/>
              <a:t>27-12-2021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7E30F22F-4EAE-46C7-949C-804434A566F5}" type="slidenum">
              <a:rPr lang="en-IN" smtClean="0"/>
              <a:t>‹#›</a:t>
            </a:fld>
            <a:endParaRPr lang="en-IN" dirty="0"/>
          </a:p>
        </p:txBody>
      </p:sp>
    </p:spTree>
    <p:extLst>
      <p:ext uri="{BB962C8B-B14F-4D97-AF65-F5344CB8AC3E}">
        <p14:creationId xmlns:p14="http://schemas.microsoft.com/office/powerpoint/2010/main" val="3742925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duotone>
              <a:schemeClr val="bg2">
                <a:shade val="18000"/>
                <a:satMod val="160000"/>
                <a:lumMod val="28000"/>
              </a:schemeClr>
              <a:schemeClr val="bg2">
                <a:tint val="95000"/>
                <a:satMod val="160000"/>
                <a:lumMod val="116000"/>
              </a:schemeClr>
            </a:duotone>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E69AEBF1-EC25-42F9-BCEB-C25FB2E69358}" type="datetimeFigureOut">
              <a:rPr lang="en-IN" smtClean="0"/>
              <a:t>27-12-2021</a:t>
            </a:fld>
            <a:endParaRPr lang="en-IN"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7E30F22F-4EAE-46C7-949C-804434A566F5}" type="slidenum">
              <a:rPr lang="en-IN" smtClean="0"/>
              <a:t>‹#›</a:t>
            </a:fld>
            <a:endParaRPr lang="en-IN" dirty="0"/>
          </a:p>
        </p:txBody>
      </p:sp>
    </p:spTree>
    <p:extLst>
      <p:ext uri="{BB962C8B-B14F-4D97-AF65-F5344CB8AC3E}">
        <p14:creationId xmlns:p14="http://schemas.microsoft.com/office/powerpoint/2010/main" val="2383396940"/>
      </p:ext>
    </p:extLst>
  </p:cSld>
  <p:clrMap bg1="dk1" tx1="lt1" bg2="dk2" tx2="lt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 id="2147483941" r:id="rId14"/>
    <p:sldLayoutId id="2147483942" r:id="rId15"/>
    <p:sldLayoutId id="2147483943" r:id="rId16"/>
    <p:sldLayoutId id="2147483944"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6BF80CB-7701-4C16-B93C-53BE1CF1B931}"/>
              </a:ext>
            </a:extLst>
          </p:cNvPr>
          <p:cNvSpPr/>
          <p:nvPr/>
        </p:nvSpPr>
        <p:spPr>
          <a:xfrm>
            <a:off x="6357257" y="5602808"/>
            <a:ext cx="5651864" cy="615553"/>
          </a:xfrm>
          <a:prstGeom prst="rect">
            <a:avLst/>
          </a:prstGeom>
          <a:noFill/>
        </p:spPr>
        <p:txBody>
          <a:bodyPr wrap="square" lIns="91440" tIns="45720" rIns="91440" bIns="45720">
            <a:spAutoFit/>
          </a:bodyPr>
          <a:lstStyle/>
          <a:p>
            <a:pPr algn="ctr"/>
            <a:r>
              <a:rPr lang="en-IN" sz="3400" b="1" i="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outerShdw blurRad="50800" dist="38100" dir="16200000" rotWithShape="0">
                    <a:prstClr val="black">
                      <a:alpha val="40000"/>
                    </a:prstClr>
                  </a:outerShdw>
                </a:effectLst>
              </a:rPr>
              <a:t>Presented by Meet Mehta</a:t>
            </a:r>
            <a:endParaRPr lang="en-IN" sz="3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outerShdw blurRad="50800" dist="38100" dir="16200000" rotWithShape="0">
                  <a:prstClr val="black">
                    <a:alpha val="40000"/>
                  </a:prstClr>
                </a:outerShdw>
              </a:effectLst>
            </a:endParaRPr>
          </a:p>
        </p:txBody>
      </p:sp>
      <p:sp>
        <p:nvSpPr>
          <p:cNvPr id="14" name="Rectangle 13">
            <a:extLst>
              <a:ext uri="{FF2B5EF4-FFF2-40B4-BE49-F238E27FC236}">
                <a16:creationId xmlns:a16="http://schemas.microsoft.com/office/drawing/2014/main" id="{57EDB9BC-9BA0-41CA-A5B1-F9ED4D86BC37}"/>
              </a:ext>
            </a:extLst>
          </p:cNvPr>
          <p:cNvSpPr/>
          <p:nvPr/>
        </p:nvSpPr>
        <p:spPr>
          <a:xfrm>
            <a:off x="1269507" y="97653"/>
            <a:ext cx="10922493" cy="1446550"/>
          </a:xfrm>
          <a:prstGeom prst="rect">
            <a:avLst/>
          </a:prstGeom>
          <a:noFill/>
        </p:spPr>
        <p:txBody>
          <a:bodyPr wrap="square" lIns="91440" tIns="45720" rIns="91440" bIns="45720">
            <a:spAutoFit/>
          </a:bodyPr>
          <a:lstStyle/>
          <a:p>
            <a:pPr algn="ctr"/>
            <a:endParaRPr lang="en-US" sz="4400" b="1" i="1" u="sng" dirty="0">
              <a:ln w="9525">
                <a:solidFill>
                  <a:schemeClr val="bg1"/>
                </a:solidFill>
                <a:prstDash val="solid"/>
              </a:ln>
              <a:solidFill>
                <a:schemeClr val="accent4">
                  <a:lumMod val="75000"/>
                </a:schemeClr>
              </a:solidFill>
              <a:effectLst>
                <a:outerShdw blurRad="12700" dist="38100" dir="2700000" algn="tl" rotWithShape="0">
                  <a:schemeClr val="bg1">
                    <a:lumMod val="50000"/>
                  </a:schemeClr>
                </a:outerShdw>
              </a:effectLst>
            </a:endParaRPr>
          </a:p>
          <a:p>
            <a:pPr algn="ctr"/>
            <a:r>
              <a:rPr lang="en-US" sz="4400" b="1" i="1" u="sng" dirty="0">
                <a:ln w="9525">
                  <a:solidFill>
                    <a:schemeClr val="bg1"/>
                  </a:solidFill>
                  <a:prstDash val="solid"/>
                </a:ln>
                <a:solidFill>
                  <a:schemeClr val="accent4">
                    <a:lumMod val="75000"/>
                  </a:schemeClr>
                </a:solidFill>
                <a:effectLst>
                  <a:outerShdw blurRad="12700" dist="38100" dir="2700000" algn="tl" rotWithShape="0">
                    <a:schemeClr val="bg1">
                      <a:lumMod val="50000"/>
                    </a:schemeClr>
                  </a:outerShdw>
                </a:effectLst>
              </a:rPr>
              <a:t>Rating Prediction Project</a:t>
            </a:r>
            <a:endParaRPr lang="en-IN" sz="4400" b="1" i="1" u="sng" cap="none" spc="0" dirty="0">
              <a:ln w="12700" cmpd="sng">
                <a:solidFill>
                  <a:schemeClr val="accent4"/>
                </a:solidFill>
                <a:prstDash val="solid"/>
              </a:ln>
              <a:solidFill>
                <a:schemeClr val="accent4">
                  <a:lumMod val="75000"/>
                </a:schemeClr>
              </a:solidFill>
              <a:effectLst>
                <a:outerShdw blurRad="50800" dist="38100" algn="l" rotWithShape="0">
                  <a:prstClr val="black">
                    <a:alpha val="40000"/>
                  </a:prstClr>
                </a:outerShdw>
              </a:effectLst>
            </a:endParaRPr>
          </a:p>
        </p:txBody>
      </p:sp>
      <p:pic>
        <p:nvPicPr>
          <p:cNvPr id="3" name="Picture 2">
            <a:extLst>
              <a:ext uri="{FF2B5EF4-FFF2-40B4-BE49-F238E27FC236}">
                <a16:creationId xmlns:a16="http://schemas.microsoft.com/office/drawing/2014/main" id="{CE244422-D8AC-4E3F-9A89-3321B92FD5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6276" y="1689068"/>
            <a:ext cx="6187736" cy="322916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050687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2E3D8-2945-447C-9A1E-10F56C7FE39A}"/>
              </a:ext>
            </a:extLst>
          </p:cNvPr>
          <p:cNvSpPr>
            <a:spLocks noGrp="1"/>
          </p:cNvSpPr>
          <p:nvPr>
            <p:ph type="title"/>
          </p:nvPr>
        </p:nvSpPr>
        <p:spPr/>
        <p:txBody>
          <a:bodyPr/>
          <a:lstStyle/>
          <a:p>
            <a:r>
              <a:rPr lang="en-US" sz="3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Visualization:</a:t>
            </a:r>
            <a:endParaRPr lang="en-IN" dirty="0"/>
          </a:p>
        </p:txBody>
      </p:sp>
      <p:pic>
        <p:nvPicPr>
          <p:cNvPr id="9" name="Picture 8">
            <a:extLst>
              <a:ext uri="{FF2B5EF4-FFF2-40B4-BE49-F238E27FC236}">
                <a16:creationId xmlns:a16="http://schemas.microsoft.com/office/drawing/2014/main" id="{4904C3D7-6C37-4184-A41E-49E7E6BA6B63}"/>
              </a:ext>
            </a:extLst>
          </p:cNvPr>
          <p:cNvPicPr>
            <a:picLocks noChangeAspect="1"/>
          </p:cNvPicPr>
          <p:nvPr/>
        </p:nvPicPr>
        <p:blipFill>
          <a:blip r:embed="rId2"/>
          <a:stretch>
            <a:fillRect/>
          </a:stretch>
        </p:blipFill>
        <p:spPr>
          <a:xfrm>
            <a:off x="3295651" y="1727284"/>
            <a:ext cx="5524500" cy="3054266"/>
          </a:xfrm>
          <a:prstGeom prst="rect">
            <a:avLst/>
          </a:prstGeom>
        </p:spPr>
      </p:pic>
    </p:spTree>
    <p:extLst>
      <p:ext uri="{BB962C8B-B14F-4D97-AF65-F5344CB8AC3E}">
        <p14:creationId xmlns:p14="http://schemas.microsoft.com/office/powerpoint/2010/main" val="1035603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254F630-15A2-4B21-AEFF-EDF8EA4F4328}"/>
              </a:ext>
            </a:extLst>
          </p:cNvPr>
          <p:cNvPicPr>
            <a:picLocks noChangeAspect="1"/>
          </p:cNvPicPr>
          <p:nvPr/>
        </p:nvPicPr>
        <p:blipFill>
          <a:blip r:embed="rId2"/>
          <a:stretch>
            <a:fillRect/>
          </a:stretch>
        </p:blipFill>
        <p:spPr>
          <a:xfrm>
            <a:off x="767903" y="1432774"/>
            <a:ext cx="4636394" cy="3535251"/>
          </a:xfrm>
          <a:prstGeom prst="rect">
            <a:avLst/>
          </a:prstGeom>
        </p:spPr>
      </p:pic>
      <p:pic>
        <p:nvPicPr>
          <p:cNvPr id="8" name="Picture 7">
            <a:extLst>
              <a:ext uri="{FF2B5EF4-FFF2-40B4-BE49-F238E27FC236}">
                <a16:creationId xmlns:a16="http://schemas.microsoft.com/office/drawing/2014/main" id="{6EFFA5D4-DF77-42D1-A145-749AE5386B7F}"/>
              </a:ext>
            </a:extLst>
          </p:cNvPr>
          <p:cNvPicPr>
            <a:picLocks noChangeAspect="1"/>
          </p:cNvPicPr>
          <p:nvPr/>
        </p:nvPicPr>
        <p:blipFill>
          <a:blip r:embed="rId3"/>
          <a:stretch>
            <a:fillRect/>
          </a:stretch>
        </p:blipFill>
        <p:spPr>
          <a:xfrm>
            <a:off x="6454328" y="1432774"/>
            <a:ext cx="4636394" cy="3535251"/>
          </a:xfrm>
          <a:prstGeom prst="rect">
            <a:avLst/>
          </a:prstGeom>
        </p:spPr>
      </p:pic>
    </p:spTree>
    <p:extLst>
      <p:ext uri="{BB962C8B-B14F-4D97-AF65-F5344CB8AC3E}">
        <p14:creationId xmlns:p14="http://schemas.microsoft.com/office/powerpoint/2010/main" val="709057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7E82D0-2243-47E6-939A-E9F56311559D}"/>
              </a:ext>
            </a:extLst>
          </p:cNvPr>
          <p:cNvPicPr>
            <a:picLocks noChangeAspect="1"/>
          </p:cNvPicPr>
          <p:nvPr/>
        </p:nvPicPr>
        <p:blipFill>
          <a:blip r:embed="rId2"/>
          <a:stretch>
            <a:fillRect/>
          </a:stretch>
        </p:blipFill>
        <p:spPr>
          <a:xfrm>
            <a:off x="1078874" y="1546404"/>
            <a:ext cx="4662152" cy="3631842"/>
          </a:xfrm>
          <a:prstGeom prst="rect">
            <a:avLst/>
          </a:prstGeom>
        </p:spPr>
      </p:pic>
      <p:pic>
        <p:nvPicPr>
          <p:cNvPr id="5" name="Picture 4">
            <a:extLst>
              <a:ext uri="{FF2B5EF4-FFF2-40B4-BE49-F238E27FC236}">
                <a16:creationId xmlns:a16="http://schemas.microsoft.com/office/drawing/2014/main" id="{B41FE2CF-F31F-419F-8E3D-39DF36DF32E3}"/>
              </a:ext>
            </a:extLst>
          </p:cNvPr>
          <p:cNvPicPr>
            <a:picLocks noChangeAspect="1"/>
          </p:cNvPicPr>
          <p:nvPr/>
        </p:nvPicPr>
        <p:blipFill>
          <a:blip r:embed="rId3"/>
          <a:stretch>
            <a:fillRect/>
          </a:stretch>
        </p:blipFill>
        <p:spPr>
          <a:xfrm>
            <a:off x="6727199" y="1565722"/>
            <a:ext cx="4662152" cy="3593206"/>
          </a:xfrm>
          <a:prstGeom prst="rect">
            <a:avLst/>
          </a:prstGeom>
        </p:spPr>
      </p:pic>
    </p:spTree>
    <p:extLst>
      <p:ext uri="{BB962C8B-B14F-4D97-AF65-F5344CB8AC3E}">
        <p14:creationId xmlns:p14="http://schemas.microsoft.com/office/powerpoint/2010/main" val="15684066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61E78F-31F2-433C-8E47-0BEE1BB158E6}"/>
              </a:ext>
            </a:extLst>
          </p:cNvPr>
          <p:cNvPicPr>
            <a:picLocks noChangeAspect="1"/>
          </p:cNvPicPr>
          <p:nvPr/>
        </p:nvPicPr>
        <p:blipFill>
          <a:blip r:embed="rId2"/>
          <a:stretch>
            <a:fillRect/>
          </a:stretch>
        </p:blipFill>
        <p:spPr>
          <a:xfrm>
            <a:off x="3777803" y="972086"/>
            <a:ext cx="4636394" cy="3580327"/>
          </a:xfrm>
          <a:prstGeom prst="rect">
            <a:avLst/>
          </a:prstGeom>
        </p:spPr>
      </p:pic>
      <p:sp>
        <p:nvSpPr>
          <p:cNvPr id="5" name="TextBox 4">
            <a:extLst>
              <a:ext uri="{FF2B5EF4-FFF2-40B4-BE49-F238E27FC236}">
                <a16:creationId xmlns:a16="http://schemas.microsoft.com/office/drawing/2014/main" id="{A50E373E-B371-443B-85CB-829B4A83A4CF}"/>
              </a:ext>
            </a:extLst>
          </p:cNvPr>
          <p:cNvSpPr txBox="1"/>
          <p:nvPr/>
        </p:nvSpPr>
        <p:spPr>
          <a:xfrm>
            <a:off x="838200" y="4936405"/>
            <a:ext cx="10982325" cy="1059714"/>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IN" dirty="0">
                <a:solidFill>
                  <a:schemeClr val="accent5"/>
                </a:solidFill>
                <a:effectLst/>
                <a:latin typeface="Century" panose="02040604050505020304" pitchFamily="18" charset="0"/>
                <a:ea typeface="Times New Roman" panose="02020603050405020304" pitchFamily="18" charset="0"/>
                <a:cs typeface="Calibri" panose="020F0502020204030204" pitchFamily="34" charset="0"/>
              </a:rPr>
              <a:t>From the above plots we can clearly see the words which are indication of Reviewer's opinion on products.</a:t>
            </a:r>
            <a:endParaRPr lang="en-IN" dirty="0">
              <a:solidFill>
                <a:schemeClr val="accent5"/>
              </a:solidFill>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dirty="0">
                <a:solidFill>
                  <a:schemeClr val="accent5"/>
                </a:solidFill>
                <a:effectLst/>
                <a:latin typeface="Century" panose="02040604050505020304" pitchFamily="18" charset="0"/>
                <a:ea typeface="Times New Roman" panose="02020603050405020304" pitchFamily="18" charset="0"/>
                <a:cs typeface="Calibri" panose="020F0502020204030204" pitchFamily="34" charset="0"/>
              </a:rPr>
              <a:t>Here most frequent words used for each Rating is displayed in the word cloud.</a:t>
            </a:r>
            <a:endParaRPr lang="en-IN" dirty="0">
              <a:solidFill>
                <a:schemeClr val="accent5"/>
              </a:solidFill>
              <a:effectLst/>
              <a:latin typeface="Century" panose="020406040505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85564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02870-CBCE-4436-BAAF-904D0252AD32}"/>
              </a:ext>
            </a:extLst>
          </p:cNvPr>
          <p:cNvSpPr>
            <a:spLocks noGrp="1"/>
          </p:cNvSpPr>
          <p:nvPr>
            <p:ph type="title"/>
          </p:nvPr>
        </p:nvSpPr>
        <p:spPr/>
        <p:txBody>
          <a:bodyPr>
            <a:normAutofit/>
          </a:bodyPr>
          <a:lstStyle/>
          <a:p>
            <a:r>
              <a:rPr lang="en-IN" sz="4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Analysis:</a:t>
            </a:r>
            <a:endParaRPr lang="en-IN" dirty="0"/>
          </a:p>
        </p:txBody>
      </p:sp>
      <p:sp>
        <p:nvSpPr>
          <p:cNvPr id="3" name="Content Placeholder 2">
            <a:extLst>
              <a:ext uri="{FF2B5EF4-FFF2-40B4-BE49-F238E27FC236}">
                <a16:creationId xmlns:a16="http://schemas.microsoft.com/office/drawing/2014/main" id="{63FCFB32-3510-43D4-AAB2-71B362174262}"/>
              </a:ext>
            </a:extLst>
          </p:cNvPr>
          <p:cNvSpPr>
            <a:spLocks noGrp="1"/>
          </p:cNvSpPr>
          <p:nvPr>
            <p:ph idx="1"/>
          </p:nvPr>
        </p:nvSpPr>
        <p:spPr>
          <a:noFill/>
        </p:spPr>
        <p:style>
          <a:lnRef idx="2">
            <a:schemeClr val="accent2"/>
          </a:lnRef>
          <a:fillRef idx="1">
            <a:schemeClr val="lt1"/>
          </a:fillRef>
          <a:effectRef idx="0">
            <a:schemeClr val="accent2"/>
          </a:effectRef>
          <a:fontRef idx="minor">
            <a:schemeClr val="dk1"/>
          </a:fontRef>
        </p:style>
        <p:txBody>
          <a:bodyPr>
            <a:normAutofit fontScale="77500" lnSpcReduction="20000"/>
          </a:bodyPr>
          <a:lstStyle/>
          <a:p>
            <a:pPr marL="342900" lvl="0" indent="-342900">
              <a:lnSpc>
                <a:spcPct val="107000"/>
              </a:lnSpc>
              <a:buFont typeface="Wingdings" panose="05000000000000000000" pitchFamily="2" charset="2"/>
              <a:buChar char=""/>
            </a:pPr>
            <a:r>
              <a:rPr lang="en-IN" sz="2200" dirty="0">
                <a:solidFill>
                  <a:schemeClr val="accent5"/>
                </a:solidFill>
                <a:effectLst/>
                <a:latin typeface="Century" panose="02040604050505020304" pitchFamily="18" charset="0"/>
                <a:ea typeface="Calibri" panose="020F0502020204030204" pitchFamily="34" charset="0"/>
                <a:cs typeface="Times New Roman" panose="02020603050405020304" pitchFamily="18" charset="0"/>
              </a:rPr>
              <a:t>This project is more about exploration, feature engineering and classification that can be done on this data. Since the data set is huge and includes multiclassification of ratings, we can do good amount of data exploration and derive some interesting features using the review text column available. </a:t>
            </a:r>
            <a:endParaRPr lang="en-IN" sz="2200" dirty="0">
              <a:solidFill>
                <a:schemeClr val="accent5"/>
              </a:solidFill>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buFont typeface="Wingdings" panose="05000000000000000000" pitchFamily="2" charset="2"/>
              <a:buChar char=""/>
            </a:pPr>
            <a:r>
              <a:rPr lang="en-IN" sz="2200" dirty="0">
                <a:solidFill>
                  <a:schemeClr val="accent5"/>
                </a:solidFill>
                <a:effectLst/>
                <a:latin typeface="Century" panose="02040604050505020304" pitchFamily="18" charset="0"/>
                <a:ea typeface="Calibri" panose="020F0502020204030204" pitchFamily="34" charset="0"/>
                <a:cs typeface="Times New Roman" panose="02020603050405020304" pitchFamily="18" charset="0"/>
              </a:rPr>
              <a:t>Just make the reviews more appropriate so that we’ll get less word to process and get more accuracy. </a:t>
            </a:r>
          </a:p>
          <a:p>
            <a:pPr marL="342900" lvl="0" indent="-342900">
              <a:lnSpc>
                <a:spcPct val="107000"/>
              </a:lnSpc>
              <a:buFont typeface="Wingdings" panose="05000000000000000000" pitchFamily="2" charset="2"/>
              <a:buChar char=""/>
            </a:pPr>
            <a:r>
              <a:rPr lang="en-IN" sz="2200" dirty="0">
                <a:solidFill>
                  <a:schemeClr val="accent5"/>
                </a:solidFill>
                <a:effectLst/>
                <a:latin typeface="Century" panose="02040604050505020304" pitchFamily="18" charset="0"/>
                <a:ea typeface="Calibri" panose="020F0502020204030204" pitchFamily="34" charset="0"/>
                <a:cs typeface="Times New Roman" panose="02020603050405020304" pitchFamily="18" charset="0"/>
              </a:rPr>
              <a:t>Removed extra spaces, converted email address into email keyword, likely wise phone number etc. Tried to make Reviews small and more appropriate as much as it was possible.</a:t>
            </a:r>
          </a:p>
          <a:p>
            <a:pPr marL="342900" lvl="0" indent="-342900">
              <a:lnSpc>
                <a:spcPct val="107000"/>
              </a:lnSpc>
              <a:buFont typeface="Wingdings" panose="05000000000000000000" pitchFamily="2" charset="2"/>
              <a:buChar char=""/>
            </a:pPr>
            <a:r>
              <a:rPr lang="en-IN" sz="2200" dirty="0">
                <a:solidFill>
                  <a:schemeClr val="accent5"/>
                </a:solidFill>
                <a:effectLst/>
                <a:latin typeface="Century" panose="02040604050505020304" pitchFamily="18" charset="0"/>
                <a:ea typeface="Calibri" panose="020F0502020204030204" pitchFamily="34" charset="0"/>
                <a:cs typeface="Calibri" panose="020F0502020204030204" pitchFamily="34" charset="0"/>
              </a:rPr>
              <a:t>After getting a cleaned data used TF-IDF vectorizer. It’ll help to transform the text data to feature vector which can be used as input in our modelling. It is a common algorithm to transform text into numbers. It measures the originality of a word by comparing the frequency of appearance of a word in a document with the number of documents the words appear in.</a:t>
            </a:r>
          </a:p>
          <a:p>
            <a:pPr marL="0" lvl="0" indent="0">
              <a:lnSpc>
                <a:spcPct val="107000"/>
              </a:lnSpc>
              <a:buNone/>
            </a:pPr>
            <a:endParaRPr lang="en-IN" sz="2200" dirty="0">
              <a:effectLst/>
              <a:latin typeface="Century" panose="02040604050505020304" pitchFamily="18"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253451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BCA39-8709-4BCB-8A1D-52A338FF6ED8}"/>
              </a:ext>
            </a:extLst>
          </p:cNvPr>
          <p:cNvSpPr>
            <a:spLocks noGrp="1"/>
          </p:cNvSpPr>
          <p:nvPr>
            <p:ph type="title"/>
          </p:nvPr>
        </p:nvSpPr>
        <p:spPr/>
        <p:txBody>
          <a:bodyPr>
            <a:normAutofit/>
          </a:bodyPr>
          <a:lstStyle/>
          <a:p>
            <a:r>
              <a:rPr lang="en-IN" sz="4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Model Building:</a:t>
            </a:r>
            <a:endParaRPr lang="en-IN" dirty="0"/>
          </a:p>
        </p:txBody>
      </p:sp>
      <p:sp>
        <p:nvSpPr>
          <p:cNvPr id="3" name="Content Placeholder 2">
            <a:extLst>
              <a:ext uri="{FF2B5EF4-FFF2-40B4-BE49-F238E27FC236}">
                <a16:creationId xmlns:a16="http://schemas.microsoft.com/office/drawing/2014/main" id="{716A6FBF-EB84-486F-B368-30675D45BE16}"/>
              </a:ext>
            </a:extLst>
          </p:cNvPr>
          <p:cNvSpPr>
            <a:spLocks noGrp="1"/>
          </p:cNvSpPr>
          <p:nvPr>
            <p:ph idx="1"/>
          </p:nvPr>
        </p:nvSpPr>
        <p:spPr>
          <a:noFill/>
        </p:spPr>
        <p:style>
          <a:lnRef idx="2">
            <a:schemeClr val="accent2"/>
          </a:lnRef>
          <a:fillRef idx="1">
            <a:schemeClr val="lt1"/>
          </a:fillRef>
          <a:effectRef idx="0">
            <a:schemeClr val="accent2"/>
          </a:effectRef>
          <a:fontRef idx="minor">
            <a:schemeClr val="dk1"/>
          </a:fontRef>
        </p:style>
        <p:txBody>
          <a:bodyPr>
            <a:normAutofit fontScale="70000" lnSpcReduction="20000"/>
          </a:bodyPr>
          <a:lstStyle/>
          <a:p>
            <a:pPr>
              <a:lnSpc>
                <a:spcPct val="107000"/>
              </a:lnSpc>
              <a:spcAft>
                <a:spcPts val="800"/>
              </a:spcAft>
            </a:pPr>
            <a:r>
              <a:rPr lang="en-IN" sz="2800" dirty="0">
                <a:solidFill>
                  <a:schemeClr val="accent5"/>
                </a:solidFill>
                <a:effectLst/>
                <a:latin typeface="Century" panose="02040604050505020304" pitchFamily="18" charset="0"/>
                <a:ea typeface="Calibri" panose="020F0502020204030204" pitchFamily="34" charset="0"/>
                <a:cs typeface="Times New Roman" panose="02020603050405020304" pitchFamily="18" charset="0"/>
              </a:rPr>
              <a:t>In this NLP based project we need to predict ratings which are multi-classifiers. I have converted the text into vectors using TFIDF vectorizer and separated our feature and labels then build the models.</a:t>
            </a:r>
          </a:p>
          <a:p>
            <a:pPr>
              <a:lnSpc>
                <a:spcPct val="107000"/>
              </a:lnSpc>
              <a:spcAft>
                <a:spcPts val="800"/>
              </a:spcAft>
            </a:pPr>
            <a:endParaRPr lang="en-IN" sz="2800" dirty="0">
              <a:solidFill>
                <a:schemeClr val="accent5"/>
              </a:solidFill>
              <a:effectLst/>
              <a:latin typeface="Century"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pPr>
            <a:endParaRPr lang="en-IN" sz="2800" dirty="0">
              <a:solidFill>
                <a:schemeClr val="accent5"/>
              </a:solidFill>
              <a:effectLst/>
              <a:latin typeface="Century" panose="02040604050505020304" pitchFamily="18" charset="0"/>
              <a:ea typeface="Calibri" panose="020F0502020204030204" pitchFamily="34" charset="0"/>
              <a:cs typeface="Times New Roman" panose="02020603050405020304" pitchFamily="18" charset="0"/>
            </a:endParaRPr>
          </a:p>
          <a:p>
            <a:pPr>
              <a:lnSpc>
                <a:spcPct val="107000"/>
              </a:lnSpc>
              <a:spcAft>
                <a:spcPts val="800"/>
              </a:spcAft>
            </a:pPr>
            <a:endParaRPr lang="en-IN" sz="3300" dirty="0">
              <a:solidFill>
                <a:schemeClr val="accent5"/>
              </a:solidFill>
              <a:effectLst/>
              <a:latin typeface="Century" panose="020406040505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Wingdings" panose="05000000000000000000" pitchFamily="2" charset="2"/>
              <a:buChar char=""/>
            </a:pPr>
            <a:r>
              <a:rPr lang="en-IN" sz="2900" dirty="0">
                <a:solidFill>
                  <a:schemeClr val="accent5"/>
                </a:solidFill>
                <a:effectLst/>
                <a:latin typeface="Century" panose="02040604050505020304" pitchFamily="18" charset="0"/>
                <a:ea typeface="Calibri" panose="020F0502020204030204" pitchFamily="34" charset="0"/>
                <a:cs typeface="Calibri" panose="020F0502020204030204" pitchFamily="34" charset="0"/>
              </a:rPr>
              <a:t>All the algorithms are giving good cv scores. Among these algorithms I am selecting ExtraTreesClassifier as best fitting algorithm for our final model as it is giving least difference between accuracy and cv score</a:t>
            </a:r>
            <a:r>
              <a:rPr lang="en-IN" sz="2100" dirty="0">
                <a:solidFill>
                  <a:schemeClr val="accent5"/>
                </a:solidFill>
                <a:effectLst/>
                <a:latin typeface="Calibri" panose="020F0502020204030204" pitchFamily="34" charset="0"/>
                <a:ea typeface="Calibri" panose="020F0502020204030204" pitchFamily="34" charset="0"/>
                <a:cs typeface="Calibri" panose="020F0502020204030204" pitchFamily="34" charset="0"/>
              </a:rPr>
              <a:t>.</a:t>
            </a:r>
            <a:endParaRPr lang="en-IN" sz="2100" dirty="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5" name="Picture 4">
            <a:extLst>
              <a:ext uri="{FF2B5EF4-FFF2-40B4-BE49-F238E27FC236}">
                <a16:creationId xmlns:a16="http://schemas.microsoft.com/office/drawing/2014/main" id="{2C6AB51A-5BE4-4766-95AC-885D74EBCE1E}"/>
              </a:ext>
            </a:extLst>
          </p:cNvPr>
          <p:cNvPicPr>
            <a:picLocks/>
          </p:cNvPicPr>
          <p:nvPr/>
        </p:nvPicPr>
        <p:blipFill rotWithShape="1">
          <a:blip r:embed="rId2"/>
          <a:srcRect l="11965" t="61454" r="14780" b="30274"/>
          <a:stretch/>
        </p:blipFill>
        <p:spPr bwMode="auto">
          <a:xfrm>
            <a:off x="1470828" y="3009013"/>
            <a:ext cx="9239693" cy="159488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9753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39EF49-111A-4715-942B-0055D69B6631}"/>
              </a:ext>
            </a:extLst>
          </p:cNvPr>
          <p:cNvPicPr/>
          <p:nvPr/>
        </p:nvPicPr>
        <p:blipFill rotWithShape="1">
          <a:blip r:embed="rId2"/>
          <a:srcRect l="19012" t="25054" r="63704" b="22001"/>
          <a:stretch/>
        </p:blipFill>
        <p:spPr bwMode="auto">
          <a:xfrm>
            <a:off x="563527" y="563525"/>
            <a:ext cx="3157870" cy="5943599"/>
          </a:xfrm>
          <a:prstGeom prst="rect">
            <a:avLst/>
          </a:prstGeom>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59DF1522-2611-4D27-8D89-C8B770535850}"/>
              </a:ext>
            </a:extLst>
          </p:cNvPr>
          <p:cNvPicPr/>
          <p:nvPr/>
        </p:nvPicPr>
        <p:blipFill rotWithShape="1">
          <a:blip r:embed="rId3"/>
          <a:srcRect l="18480" t="26236" r="63439" b="20346"/>
          <a:stretch/>
        </p:blipFill>
        <p:spPr bwMode="auto">
          <a:xfrm>
            <a:off x="3854391" y="563525"/>
            <a:ext cx="3317357" cy="5943598"/>
          </a:xfrm>
          <a:prstGeom prst="rect">
            <a:avLst/>
          </a:prstGeom>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CC0DEC9E-4AB2-40C3-A54B-4EC628835B51}"/>
              </a:ext>
            </a:extLst>
          </p:cNvPr>
          <p:cNvPicPr/>
          <p:nvPr/>
        </p:nvPicPr>
        <p:blipFill rotWithShape="1">
          <a:blip r:embed="rId4"/>
          <a:srcRect l="19543" t="26000" r="63173" b="21055"/>
          <a:stretch/>
        </p:blipFill>
        <p:spPr bwMode="auto">
          <a:xfrm>
            <a:off x="7304742" y="563525"/>
            <a:ext cx="3599033" cy="594359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4268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D96F29-A28D-4A00-BF71-FF4EF5F2762C}"/>
              </a:ext>
            </a:extLst>
          </p:cNvPr>
          <p:cNvPicPr/>
          <p:nvPr/>
        </p:nvPicPr>
        <p:blipFill rotWithShape="1">
          <a:blip r:embed="rId2"/>
          <a:srcRect l="19676" t="25291" r="62376" b="17511"/>
          <a:stretch/>
        </p:blipFill>
        <p:spPr bwMode="auto">
          <a:xfrm>
            <a:off x="4341628" y="265814"/>
            <a:ext cx="3508744" cy="6326372"/>
          </a:xfrm>
          <a:prstGeom prst="rect">
            <a:avLst/>
          </a:prstGeom>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0E87E364-4524-4359-B23E-5B06F9D2DF52}"/>
              </a:ext>
            </a:extLst>
          </p:cNvPr>
          <p:cNvPicPr/>
          <p:nvPr/>
        </p:nvPicPr>
        <p:blipFill rotWithShape="1">
          <a:blip r:embed="rId3"/>
          <a:srcRect l="19649" t="25390" r="63090" b="20791"/>
          <a:stretch/>
        </p:blipFill>
        <p:spPr bwMode="auto">
          <a:xfrm>
            <a:off x="287080" y="265814"/>
            <a:ext cx="3753292" cy="6326372"/>
          </a:xfrm>
          <a:prstGeom prst="rect">
            <a:avLst/>
          </a:prstGeom>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25F25C21-DA7C-4755-B349-1A3256584826}"/>
              </a:ext>
            </a:extLst>
          </p:cNvPr>
          <p:cNvPicPr/>
          <p:nvPr/>
        </p:nvPicPr>
        <p:blipFill rotWithShape="1">
          <a:blip r:embed="rId4"/>
          <a:srcRect l="19145" t="29072" r="52271" b="35001"/>
          <a:stretch/>
        </p:blipFill>
        <p:spPr bwMode="auto">
          <a:xfrm>
            <a:off x="8112641" y="265814"/>
            <a:ext cx="3508744" cy="632637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97204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30CB6-8045-487C-82A4-4C15A7D7FB0D}"/>
              </a:ext>
            </a:extLst>
          </p:cNvPr>
          <p:cNvSpPr>
            <a:spLocks noGrp="1"/>
          </p:cNvSpPr>
          <p:nvPr>
            <p:ph type="title"/>
          </p:nvPr>
        </p:nvSpPr>
        <p:spPr/>
        <p:txBody>
          <a:bodyPr>
            <a:normAutofit/>
          </a:bodyPr>
          <a:lstStyle/>
          <a:p>
            <a:r>
              <a:rPr lang="en-IN" sz="4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Hyper Parameter Tunning:</a:t>
            </a:r>
            <a:endParaRPr lang="en-IN" dirty="0"/>
          </a:p>
        </p:txBody>
      </p:sp>
      <p:sp>
        <p:nvSpPr>
          <p:cNvPr id="12" name="TextBox 11">
            <a:extLst>
              <a:ext uri="{FF2B5EF4-FFF2-40B4-BE49-F238E27FC236}">
                <a16:creationId xmlns:a16="http://schemas.microsoft.com/office/drawing/2014/main" id="{5E9867ED-798D-47F1-8553-3ACE798276B3}"/>
              </a:ext>
            </a:extLst>
          </p:cNvPr>
          <p:cNvSpPr txBox="1"/>
          <p:nvPr/>
        </p:nvSpPr>
        <p:spPr>
          <a:xfrm>
            <a:off x="1341882" y="5015656"/>
            <a:ext cx="9508236" cy="1382558"/>
          </a:xfrm>
          <a:prstGeom prst="rect">
            <a:avLst/>
          </a:prstGeom>
          <a:noFill/>
          <a:ln/>
        </p:spPr>
        <p:style>
          <a:lnRef idx="2">
            <a:schemeClr val="accent2"/>
          </a:lnRef>
          <a:fillRef idx="1">
            <a:schemeClr val="lt1"/>
          </a:fillRef>
          <a:effectRef idx="0">
            <a:schemeClr val="accent2"/>
          </a:effectRef>
          <a:fontRef idx="minor">
            <a:schemeClr val="dk1"/>
          </a:fontRef>
        </p:style>
        <p:txBody>
          <a:bodyPr wrap="square">
            <a:spAutoFit/>
          </a:bodyPr>
          <a:lstStyle/>
          <a:p>
            <a:pPr marL="342900" lvl="0" indent="-342900">
              <a:lnSpc>
                <a:spcPct val="107000"/>
              </a:lnSpc>
              <a:buFont typeface="Wingdings" panose="05000000000000000000" pitchFamily="2" charset="2"/>
              <a:buChar char=""/>
            </a:pPr>
            <a:r>
              <a:rPr lang="en-IN" sz="2000" dirty="0">
                <a:solidFill>
                  <a:schemeClr val="accent5"/>
                </a:solidFill>
                <a:effectLst/>
                <a:latin typeface="Century" panose="02040604050505020304" pitchFamily="18" charset="0"/>
                <a:ea typeface="Calibri" panose="020F0502020204030204" pitchFamily="34" charset="0"/>
                <a:cs typeface="Times New Roman" panose="02020603050405020304" pitchFamily="18" charset="0"/>
              </a:rPr>
              <a:t>And after doing hyperparameter tuning I got above parameters as best suitable parameters for our final model.</a:t>
            </a:r>
          </a:p>
          <a:p>
            <a:pPr marL="342900" lvl="0" indent="-342900">
              <a:lnSpc>
                <a:spcPct val="107000"/>
              </a:lnSpc>
              <a:spcAft>
                <a:spcPts val="800"/>
              </a:spcAft>
              <a:buFont typeface="Wingdings" panose="05000000000000000000" pitchFamily="2" charset="2"/>
              <a:buChar char=""/>
            </a:pPr>
            <a:r>
              <a:rPr lang="en-IN" sz="2000" dirty="0">
                <a:solidFill>
                  <a:schemeClr val="accent5"/>
                </a:solidFill>
                <a:effectLst/>
                <a:latin typeface="Century" panose="02040604050505020304" pitchFamily="18" charset="0"/>
                <a:ea typeface="Calibri" panose="020F0502020204030204" pitchFamily="34" charset="0"/>
                <a:cs typeface="Times New Roman" panose="02020603050405020304" pitchFamily="18" charset="0"/>
              </a:rPr>
              <a:t> I have trained my final model using these parameters and it was unable to increase the accuracy of the model.</a:t>
            </a:r>
          </a:p>
        </p:txBody>
      </p:sp>
      <p:pic>
        <p:nvPicPr>
          <p:cNvPr id="7" name="Picture 6">
            <a:extLst>
              <a:ext uri="{FF2B5EF4-FFF2-40B4-BE49-F238E27FC236}">
                <a16:creationId xmlns:a16="http://schemas.microsoft.com/office/drawing/2014/main" id="{00695A73-0815-4498-9A0A-7162ACE28B36}"/>
              </a:ext>
            </a:extLst>
          </p:cNvPr>
          <p:cNvPicPr/>
          <p:nvPr/>
        </p:nvPicPr>
        <p:blipFill rotWithShape="1">
          <a:blip r:embed="rId2"/>
          <a:srcRect l="19676" t="46563" r="14248" b="11838"/>
          <a:stretch/>
        </p:blipFill>
        <p:spPr bwMode="auto">
          <a:xfrm>
            <a:off x="1275906" y="1946554"/>
            <a:ext cx="9574211" cy="288062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04600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EAC9EE-9BD8-47FC-8A89-7DABE13E9261}"/>
              </a:ext>
            </a:extLst>
          </p:cNvPr>
          <p:cNvPicPr/>
          <p:nvPr/>
        </p:nvPicPr>
        <p:blipFill rotWithShape="1">
          <a:blip r:embed="rId2"/>
          <a:srcRect l="20075" t="26236" r="49745" b="18691"/>
          <a:stretch/>
        </p:blipFill>
        <p:spPr bwMode="auto">
          <a:xfrm>
            <a:off x="435935" y="935667"/>
            <a:ext cx="5380075" cy="5699050"/>
          </a:xfrm>
          <a:prstGeom prst="rect">
            <a:avLst/>
          </a:prstGeom>
          <a:ln>
            <a:noFill/>
          </a:ln>
          <a:extLst>
            <a:ext uri="{53640926-AAD7-44D8-BBD7-CCE9431645EC}">
              <a14:shadowObscured xmlns:a14="http://schemas.microsoft.com/office/drawing/2010/main"/>
            </a:ext>
          </a:extLst>
        </p:spPr>
      </p:pic>
      <p:pic>
        <p:nvPicPr>
          <p:cNvPr id="3" name="Picture 2">
            <a:extLst>
              <a:ext uri="{FF2B5EF4-FFF2-40B4-BE49-F238E27FC236}">
                <a16:creationId xmlns:a16="http://schemas.microsoft.com/office/drawing/2014/main" id="{A23B0EA2-9A3F-4460-8610-4CABA6C187E9}"/>
              </a:ext>
            </a:extLst>
          </p:cNvPr>
          <p:cNvPicPr/>
          <p:nvPr/>
        </p:nvPicPr>
        <p:blipFill rotWithShape="1">
          <a:blip r:embed="rId3"/>
          <a:srcRect l="19145" t="27182" r="49745" b="19638"/>
          <a:stretch/>
        </p:blipFill>
        <p:spPr bwMode="auto">
          <a:xfrm>
            <a:off x="6187173" y="935667"/>
            <a:ext cx="5253459" cy="5699050"/>
          </a:xfrm>
          <a:prstGeom prst="rect">
            <a:avLst/>
          </a:prstGeom>
          <a:ln>
            <a:noFill/>
          </a:ln>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B44EB1CE-55C7-486A-A8F1-8972B8D517C9}"/>
              </a:ext>
            </a:extLst>
          </p:cNvPr>
          <p:cNvSpPr txBox="1"/>
          <p:nvPr/>
        </p:nvSpPr>
        <p:spPr>
          <a:xfrm>
            <a:off x="786810" y="318977"/>
            <a:ext cx="3423684" cy="369332"/>
          </a:xfrm>
          <a:prstGeom prst="rect">
            <a:avLst/>
          </a:prstGeom>
          <a:noFill/>
        </p:spPr>
        <p:txBody>
          <a:bodyPr wrap="square" rtlCol="0">
            <a:spAutoFit/>
          </a:bodyPr>
          <a:lstStyle/>
          <a:p>
            <a:r>
              <a:rPr lang="en-IN" b="1" dirty="0">
                <a:solidFill>
                  <a:schemeClr val="accent5"/>
                </a:solidFill>
                <a:latin typeface="Century" panose="02040604050505020304" pitchFamily="18" charset="0"/>
              </a:rPr>
              <a:t>With Hyperparameter tuning</a:t>
            </a:r>
          </a:p>
        </p:txBody>
      </p:sp>
      <p:sp>
        <p:nvSpPr>
          <p:cNvPr id="6" name="TextBox 5">
            <a:extLst>
              <a:ext uri="{FF2B5EF4-FFF2-40B4-BE49-F238E27FC236}">
                <a16:creationId xmlns:a16="http://schemas.microsoft.com/office/drawing/2014/main" id="{952C02A7-D873-4282-B538-CD334C5D78A5}"/>
              </a:ext>
            </a:extLst>
          </p:cNvPr>
          <p:cNvSpPr txBox="1"/>
          <p:nvPr/>
        </p:nvSpPr>
        <p:spPr>
          <a:xfrm>
            <a:off x="6627629" y="318977"/>
            <a:ext cx="4355804" cy="369332"/>
          </a:xfrm>
          <a:prstGeom prst="rect">
            <a:avLst/>
          </a:prstGeom>
          <a:noFill/>
        </p:spPr>
        <p:txBody>
          <a:bodyPr wrap="square" rtlCol="0">
            <a:spAutoFit/>
          </a:bodyPr>
          <a:lstStyle/>
          <a:p>
            <a:r>
              <a:rPr lang="en-IN" b="1" dirty="0">
                <a:solidFill>
                  <a:schemeClr val="accent5"/>
                </a:solidFill>
                <a:latin typeface="Century" panose="02040604050505020304" pitchFamily="18" charset="0"/>
              </a:rPr>
              <a:t>Without Hyperparameter tuning</a:t>
            </a:r>
          </a:p>
        </p:txBody>
      </p:sp>
    </p:spTree>
    <p:extLst>
      <p:ext uri="{BB962C8B-B14F-4D97-AF65-F5344CB8AC3E}">
        <p14:creationId xmlns:p14="http://schemas.microsoft.com/office/powerpoint/2010/main" val="3830136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95454-2022-4BBD-9C54-1005EA2C5B30}"/>
              </a:ext>
            </a:extLst>
          </p:cNvPr>
          <p:cNvSpPr>
            <a:spLocks noGrp="1"/>
          </p:cNvSpPr>
          <p:nvPr>
            <p:ph type="title"/>
          </p:nvPr>
        </p:nvSpPr>
        <p:spPr>
          <a:xfrm>
            <a:off x="609600" y="320040"/>
            <a:ext cx="9652000" cy="1604554"/>
          </a:xfrm>
        </p:spPr>
        <p:txBody>
          <a:bodyPr>
            <a:normAutofit/>
          </a:bodyPr>
          <a:lstStyle/>
          <a:p>
            <a:r>
              <a:rPr lang="en-US" sz="4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Agenda:</a:t>
            </a:r>
            <a:br>
              <a:rPr lang="en-US" sz="400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br>
            <a:endParaRPr lang="en-IN" dirty="0"/>
          </a:p>
        </p:txBody>
      </p:sp>
      <p:sp>
        <p:nvSpPr>
          <p:cNvPr id="3" name="Content Placeholder 2">
            <a:extLst>
              <a:ext uri="{FF2B5EF4-FFF2-40B4-BE49-F238E27FC236}">
                <a16:creationId xmlns:a16="http://schemas.microsoft.com/office/drawing/2014/main" id="{AD3852AC-3D3E-419B-925B-B4E00FF95299}"/>
              </a:ext>
            </a:extLst>
          </p:cNvPr>
          <p:cNvSpPr>
            <a:spLocks noGrp="1"/>
          </p:cNvSpPr>
          <p:nvPr>
            <p:ph idx="1"/>
          </p:nvPr>
        </p:nvSpPr>
        <p:spPr>
          <a:xfrm>
            <a:off x="609600" y="1576251"/>
            <a:ext cx="9652000" cy="4672149"/>
          </a:xfrm>
          <a:noFill/>
        </p:spPr>
        <p:style>
          <a:lnRef idx="2">
            <a:schemeClr val="accent2"/>
          </a:lnRef>
          <a:fillRef idx="1">
            <a:schemeClr val="lt1"/>
          </a:fillRef>
          <a:effectRef idx="0">
            <a:schemeClr val="accent2"/>
          </a:effectRef>
          <a:fontRef idx="minor">
            <a:schemeClr val="dk1"/>
          </a:fontRef>
        </p:style>
        <p:txBody>
          <a:bodyPr>
            <a:normAutofit fontScale="70000" lnSpcReduction="20000"/>
          </a:bodyPr>
          <a:lstStyle/>
          <a:p>
            <a:pPr>
              <a:spcBef>
                <a:spcPts val="300"/>
              </a:spcBef>
              <a:spcAft>
                <a:spcPts val="300"/>
              </a:spcAft>
              <a:buFont typeface="Wingdings" panose="05000000000000000000" pitchFamily="2" charset="2"/>
              <a:buChar char="Ø"/>
            </a:pPr>
            <a:r>
              <a:rPr lang="en-US" sz="2800" dirty="0">
                <a:solidFill>
                  <a:schemeClr val="accent5"/>
                </a:solidFill>
                <a:latin typeface="Century" panose="02040604050505020304" pitchFamily="18" charset="0"/>
              </a:rPr>
              <a:t>Overview.</a:t>
            </a:r>
          </a:p>
          <a:p>
            <a:pPr>
              <a:spcBef>
                <a:spcPts val="300"/>
              </a:spcBef>
              <a:spcAft>
                <a:spcPts val="300"/>
              </a:spcAft>
              <a:buFont typeface="Wingdings" panose="05000000000000000000" pitchFamily="2" charset="2"/>
              <a:buChar char="Ø"/>
            </a:pPr>
            <a:r>
              <a:rPr lang="en-US" sz="2800" dirty="0">
                <a:solidFill>
                  <a:schemeClr val="accent5"/>
                </a:solidFill>
                <a:latin typeface="Century" panose="02040604050505020304" pitchFamily="18" charset="0"/>
              </a:rPr>
              <a:t>Problem Statement.</a:t>
            </a:r>
          </a:p>
          <a:p>
            <a:pPr>
              <a:spcBef>
                <a:spcPts val="300"/>
              </a:spcBef>
              <a:spcAft>
                <a:spcPts val="300"/>
              </a:spcAft>
              <a:buFont typeface="Wingdings" panose="05000000000000000000" pitchFamily="2" charset="2"/>
              <a:buChar char="Ø"/>
            </a:pPr>
            <a:r>
              <a:rPr lang="en-US" sz="2800" dirty="0">
                <a:solidFill>
                  <a:schemeClr val="accent5"/>
                </a:solidFill>
                <a:latin typeface="Century" panose="02040604050505020304" pitchFamily="18" charset="0"/>
              </a:rPr>
              <a:t>Problem Understanding.</a:t>
            </a:r>
          </a:p>
          <a:p>
            <a:pPr>
              <a:spcBef>
                <a:spcPts val="300"/>
              </a:spcBef>
              <a:spcAft>
                <a:spcPts val="300"/>
              </a:spcAft>
              <a:buFont typeface="Wingdings" panose="05000000000000000000" pitchFamily="2" charset="2"/>
              <a:buChar char="Ø"/>
            </a:pPr>
            <a:r>
              <a:rPr lang="en-US" sz="2800" dirty="0">
                <a:solidFill>
                  <a:schemeClr val="accent5"/>
                </a:solidFill>
                <a:latin typeface="Century" panose="02040604050505020304" pitchFamily="18" charset="0"/>
              </a:rPr>
              <a:t>What is Rating Prediction?</a:t>
            </a:r>
          </a:p>
          <a:p>
            <a:pPr>
              <a:spcBef>
                <a:spcPts val="300"/>
              </a:spcBef>
              <a:spcAft>
                <a:spcPts val="300"/>
              </a:spcAft>
              <a:buFont typeface="Wingdings" panose="05000000000000000000" pitchFamily="2" charset="2"/>
              <a:buChar char="Ø"/>
            </a:pPr>
            <a:r>
              <a:rPr lang="en-US" sz="2800" dirty="0">
                <a:solidFill>
                  <a:schemeClr val="accent5"/>
                </a:solidFill>
                <a:latin typeface="Century" panose="02040604050505020304" pitchFamily="18" charset="0"/>
              </a:rPr>
              <a:t>Importance of Rating Prediction Project.</a:t>
            </a:r>
          </a:p>
          <a:p>
            <a:pPr>
              <a:spcBef>
                <a:spcPts val="300"/>
              </a:spcBef>
              <a:spcAft>
                <a:spcPts val="300"/>
              </a:spcAft>
              <a:buFont typeface="Wingdings" panose="05000000000000000000" pitchFamily="2" charset="2"/>
              <a:buChar char="Ø"/>
            </a:pPr>
            <a:r>
              <a:rPr lang="en-US" sz="2800" dirty="0">
                <a:solidFill>
                  <a:schemeClr val="accent5"/>
                </a:solidFill>
                <a:latin typeface="Century" panose="02040604050505020304" pitchFamily="18" charset="0"/>
              </a:rPr>
              <a:t>Data Analysis and Model Building Flow Chart.</a:t>
            </a:r>
          </a:p>
          <a:p>
            <a:pPr>
              <a:spcBef>
                <a:spcPts val="300"/>
              </a:spcBef>
              <a:spcAft>
                <a:spcPts val="300"/>
              </a:spcAft>
              <a:buFont typeface="Wingdings" panose="05000000000000000000" pitchFamily="2" charset="2"/>
              <a:buChar char="Ø"/>
            </a:pPr>
            <a:r>
              <a:rPr lang="en-US" sz="2800" dirty="0">
                <a:solidFill>
                  <a:schemeClr val="accent5"/>
                </a:solidFill>
                <a:latin typeface="Century" panose="02040604050505020304" pitchFamily="18" charset="0"/>
              </a:rPr>
              <a:t>Exploratory data analysis.</a:t>
            </a:r>
          </a:p>
          <a:p>
            <a:pPr>
              <a:spcBef>
                <a:spcPts val="300"/>
              </a:spcBef>
              <a:spcAft>
                <a:spcPts val="300"/>
              </a:spcAft>
              <a:buFont typeface="Wingdings" panose="05000000000000000000" pitchFamily="2" charset="2"/>
              <a:buChar char="Ø"/>
            </a:pPr>
            <a:r>
              <a:rPr lang="en-US" sz="2800" dirty="0">
                <a:solidFill>
                  <a:schemeClr val="accent5"/>
                </a:solidFill>
                <a:latin typeface="Century" panose="02040604050505020304" pitchFamily="18" charset="0"/>
              </a:rPr>
              <a:t>Visualizations.</a:t>
            </a:r>
          </a:p>
          <a:p>
            <a:pPr>
              <a:spcBef>
                <a:spcPts val="300"/>
              </a:spcBef>
              <a:spcAft>
                <a:spcPts val="300"/>
              </a:spcAft>
              <a:buFont typeface="Wingdings" panose="05000000000000000000" pitchFamily="2" charset="2"/>
              <a:buChar char="Ø"/>
            </a:pPr>
            <a:r>
              <a:rPr lang="en-US" sz="2800" dirty="0">
                <a:solidFill>
                  <a:schemeClr val="accent5"/>
                </a:solidFill>
                <a:latin typeface="Century" panose="02040604050505020304" pitchFamily="18" charset="0"/>
              </a:rPr>
              <a:t>Analysis.</a:t>
            </a:r>
          </a:p>
          <a:p>
            <a:pPr>
              <a:spcBef>
                <a:spcPts val="300"/>
              </a:spcBef>
              <a:spcAft>
                <a:spcPts val="300"/>
              </a:spcAft>
              <a:buFont typeface="Wingdings" panose="05000000000000000000" pitchFamily="2" charset="2"/>
              <a:buChar char="Ø"/>
            </a:pPr>
            <a:r>
              <a:rPr lang="en-US" sz="2800" dirty="0">
                <a:solidFill>
                  <a:schemeClr val="accent5"/>
                </a:solidFill>
                <a:latin typeface="Century" panose="02040604050505020304" pitchFamily="18" charset="0"/>
              </a:rPr>
              <a:t>Model Building.</a:t>
            </a:r>
          </a:p>
          <a:p>
            <a:pPr>
              <a:spcBef>
                <a:spcPts val="300"/>
              </a:spcBef>
              <a:spcAft>
                <a:spcPts val="300"/>
              </a:spcAft>
              <a:buFont typeface="Wingdings" panose="05000000000000000000" pitchFamily="2" charset="2"/>
              <a:buChar char="Ø"/>
            </a:pPr>
            <a:r>
              <a:rPr lang="en-US" sz="2800" dirty="0">
                <a:solidFill>
                  <a:schemeClr val="accent5"/>
                </a:solidFill>
                <a:latin typeface="Century" panose="02040604050505020304" pitchFamily="18" charset="0"/>
              </a:rPr>
              <a:t>Hyper Parameter Tunning.</a:t>
            </a:r>
          </a:p>
          <a:p>
            <a:pPr>
              <a:spcBef>
                <a:spcPts val="300"/>
              </a:spcBef>
              <a:spcAft>
                <a:spcPts val="300"/>
              </a:spcAft>
              <a:buFont typeface="Wingdings" panose="05000000000000000000" pitchFamily="2" charset="2"/>
              <a:buChar char="Ø"/>
            </a:pPr>
            <a:r>
              <a:rPr lang="en-US" sz="2800" dirty="0">
                <a:solidFill>
                  <a:schemeClr val="accent5"/>
                </a:solidFill>
                <a:latin typeface="Century" panose="02040604050505020304" pitchFamily="18" charset="0"/>
              </a:rPr>
              <a:t>Conclusion.</a:t>
            </a:r>
          </a:p>
          <a:p>
            <a:endParaRPr lang="en-IN" dirty="0"/>
          </a:p>
        </p:txBody>
      </p:sp>
    </p:spTree>
    <p:extLst>
      <p:ext uri="{BB962C8B-B14F-4D97-AF65-F5344CB8AC3E}">
        <p14:creationId xmlns:p14="http://schemas.microsoft.com/office/powerpoint/2010/main" val="49826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B2A3F-4369-4662-8B2C-02F221AADF41}"/>
              </a:ext>
            </a:extLst>
          </p:cNvPr>
          <p:cNvSpPr>
            <a:spLocks noGrp="1"/>
          </p:cNvSpPr>
          <p:nvPr>
            <p:ph type="title"/>
          </p:nvPr>
        </p:nvSpPr>
        <p:spPr>
          <a:xfrm>
            <a:off x="609600" y="320040"/>
            <a:ext cx="9652000" cy="749808"/>
          </a:xfrm>
        </p:spPr>
        <p:txBody>
          <a:bodyPr>
            <a:normAutofit/>
          </a:bodyPr>
          <a:lstStyle/>
          <a:p>
            <a:r>
              <a:rPr lang="en-IN" sz="4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Conclusion:</a:t>
            </a:r>
            <a:endParaRPr lang="en-IN" dirty="0"/>
          </a:p>
        </p:txBody>
      </p:sp>
      <p:sp>
        <p:nvSpPr>
          <p:cNvPr id="3" name="Content Placeholder 2">
            <a:extLst>
              <a:ext uri="{FF2B5EF4-FFF2-40B4-BE49-F238E27FC236}">
                <a16:creationId xmlns:a16="http://schemas.microsoft.com/office/drawing/2014/main" id="{F1F0CA3D-FB2D-4660-B051-64C35B18662A}"/>
              </a:ext>
            </a:extLst>
          </p:cNvPr>
          <p:cNvSpPr>
            <a:spLocks noGrp="1"/>
          </p:cNvSpPr>
          <p:nvPr>
            <p:ph idx="1"/>
          </p:nvPr>
        </p:nvSpPr>
        <p:spPr>
          <a:xfrm>
            <a:off x="448056" y="1426464"/>
            <a:ext cx="9813544" cy="4821936"/>
          </a:xfrm>
          <a:noFill/>
        </p:spPr>
        <p:style>
          <a:lnRef idx="2">
            <a:schemeClr val="accent2"/>
          </a:lnRef>
          <a:fillRef idx="1">
            <a:schemeClr val="lt1"/>
          </a:fillRef>
          <a:effectRef idx="0">
            <a:schemeClr val="accent2"/>
          </a:effectRef>
          <a:fontRef idx="minor">
            <a:schemeClr val="dk1"/>
          </a:fontRef>
        </p:style>
        <p:txBody>
          <a:bodyPr>
            <a:normAutofit fontScale="77500" lnSpcReduction="20000"/>
          </a:bodyPr>
          <a:lstStyle/>
          <a:p>
            <a:pPr>
              <a:lnSpc>
                <a:spcPct val="107000"/>
              </a:lnSpc>
              <a:spcBef>
                <a:spcPts val="300"/>
              </a:spcBef>
              <a:spcAft>
                <a:spcPts val="300"/>
              </a:spcAft>
              <a:buFont typeface="Wingdings" panose="05000000000000000000" pitchFamily="2" charset="2"/>
              <a:buChar char="ü"/>
            </a:pPr>
            <a:r>
              <a:rPr lang="en-IN" sz="2800" dirty="0">
                <a:solidFill>
                  <a:schemeClr val="accent5"/>
                </a:solidFill>
                <a:effectLst/>
                <a:latin typeface="Century" panose="02040604050505020304" pitchFamily="18" charset="0"/>
                <a:ea typeface="Calibri" panose="020F0502020204030204" pitchFamily="34" charset="0"/>
                <a:cs typeface="Times New Roman" panose="02020603050405020304" pitchFamily="18" charset="0"/>
              </a:rPr>
              <a:t>In this project report, we have used NLP machine learning algorithms to predict the Ratings. We have mentioned the step by step procedure to analyse the dataset and finding the correlation between the features.</a:t>
            </a:r>
          </a:p>
          <a:p>
            <a:pPr>
              <a:lnSpc>
                <a:spcPct val="107000"/>
              </a:lnSpc>
              <a:spcBef>
                <a:spcPts val="300"/>
              </a:spcBef>
              <a:spcAft>
                <a:spcPts val="300"/>
              </a:spcAft>
              <a:buFont typeface="Wingdings" panose="05000000000000000000" pitchFamily="2" charset="2"/>
              <a:buChar char="ü"/>
            </a:pPr>
            <a:r>
              <a:rPr lang="en-IN" sz="2800" dirty="0">
                <a:solidFill>
                  <a:schemeClr val="accent5"/>
                </a:solidFill>
                <a:effectLst/>
                <a:latin typeface="Century" panose="02040604050505020304" pitchFamily="18" charset="0"/>
                <a:ea typeface="Calibri" panose="020F0502020204030204" pitchFamily="34" charset="0"/>
                <a:cs typeface="Times New Roman" panose="02020603050405020304" pitchFamily="18" charset="0"/>
              </a:rPr>
              <a:t>Thus we can select the features which are correlated to each other and are independent in nature. The power of visualization has helped us in understanding the data by graphical representation it has made me to understand what data is trying to say.</a:t>
            </a:r>
          </a:p>
          <a:p>
            <a:pPr>
              <a:lnSpc>
                <a:spcPct val="107000"/>
              </a:lnSpc>
              <a:spcBef>
                <a:spcPts val="300"/>
              </a:spcBef>
              <a:spcAft>
                <a:spcPts val="300"/>
              </a:spcAft>
              <a:buFont typeface="Wingdings" panose="05000000000000000000" pitchFamily="2" charset="2"/>
              <a:buChar char="ü"/>
            </a:pPr>
            <a:r>
              <a:rPr lang="en-IN" sz="2800" dirty="0">
                <a:solidFill>
                  <a:schemeClr val="accent5"/>
                </a:solidFill>
                <a:effectLst/>
                <a:latin typeface="Century" panose="02040604050505020304" pitchFamily="18" charset="0"/>
                <a:ea typeface="Calibri" panose="020F0502020204030204" pitchFamily="34" charset="0"/>
                <a:cs typeface="Times New Roman" panose="02020603050405020304" pitchFamily="18" charset="0"/>
              </a:rPr>
              <a:t> Data cleaning is one of the most important steps to remove unrealistic values and unnecessary punctuations, URLs, email address, stop words. </a:t>
            </a:r>
          </a:p>
          <a:p>
            <a:pPr>
              <a:lnSpc>
                <a:spcPct val="107000"/>
              </a:lnSpc>
              <a:spcBef>
                <a:spcPts val="300"/>
              </a:spcBef>
              <a:spcAft>
                <a:spcPts val="300"/>
              </a:spcAft>
              <a:buFont typeface="Wingdings" panose="05000000000000000000" pitchFamily="2" charset="2"/>
              <a:buChar char="ü"/>
            </a:pPr>
            <a:r>
              <a:rPr lang="en-IN" sz="2800" dirty="0">
                <a:solidFill>
                  <a:schemeClr val="accent5"/>
                </a:solidFill>
                <a:effectLst/>
                <a:latin typeface="Century" panose="02040604050505020304" pitchFamily="18" charset="0"/>
                <a:ea typeface="Calibri" panose="020F0502020204030204" pitchFamily="34" charset="0"/>
                <a:cs typeface="Times New Roman" panose="02020603050405020304" pitchFamily="18" charset="0"/>
              </a:rPr>
              <a:t>These feature set were then given as an input to 6 algorithms and a hyper parameter tunning was done to the best model. Hence we calculated the performance of each model using different performance metrics and compared them based on these metrics.</a:t>
            </a:r>
          </a:p>
          <a:p>
            <a:pPr>
              <a:lnSpc>
                <a:spcPct val="107000"/>
              </a:lnSpc>
              <a:spcBef>
                <a:spcPts val="300"/>
              </a:spcBef>
              <a:spcAft>
                <a:spcPts val="300"/>
              </a:spcAft>
              <a:buFont typeface="Wingdings" panose="05000000000000000000" pitchFamily="2" charset="2"/>
              <a:buChar char="ü"/>
            </a:pPr>
            <a:r>
              <a:rPr lang="en-IN" sz="2800" dirty="0">
                <a:solidFill>
                  <a:schemeClr val="accent5"/>
                </a:solidFill>
                <a:effectLst/>
                <a:latin typeface="Century" panose="02040604050505020304" pitchFamily="18" charset="0"/>
                <a:ea typeface="Calibri" panose="020F0502020204030204" pitchFamily="34" charset="0"/>
                <a:cs typeface="Times New Roman" panose="02020603050405020304" pitchFamily="18" charset="0"/>
              </a:rPr>
              <a:t> Then we have also saved the best model.</a:t>
            </a:r>
          </a:p>
          <a:p>
            <a:endParaRPr lang="en-IN" dirty="0"/>
          </a:p>
        </p:txBody>
      </p:sp>
      <p:pic>
        <p:nvPicPr>
          <p:cNvPr id="6" name="Picture 5">
            <a:extLst>
              <a:ext uri="{FF2B5EF4-FFF2-40B4-BE49-F238E27FC236}">
                <a16:creationId xmlns:a16="http://schemas.microsoft.com/office/drawing/2014/main" id="{9F428658-7F39-4534-862B-E1E1DF9780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02009" y="2785731"/>
            <a:ext cx="1656672" cy="1419132"/>
          </a:xfrm>
          <a:prstGeom prst="rect">
            <a:avLst/>
          </a:prstGeom>
        </p:spPr>
      </p:pic>
    </p:spTree>
    <p:extLst>
      <p:ext uri="{BB962C8B-B14F-4D97-AF65-F5344CB8AC3E}">
        <p14:creationId xmlns:p14="http://schemas.microsoft.com/office/powerpoint/2010/main" val="3224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765EE-C7CC-4E0B-B35E-CDF83A30FAD7}"/>
              </a:ext>
            </a:extLst>
          </p:cNvPr>
          <p:cNvSpPr>
            <a:spLocks noGrp="1"/>
          </p:cNvSpPr>
          <p:nvPr>
            <p:ph type="title"/>
          </p:nvPr>
        </p:nvSpPr>
        <p:spPr/>
        <p:txBody>
          <a:bodyPr/>
          <a:lstStyle/>
          <a:p>
            <a:r>
              <a:rPr lang="en-IN" sz="400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OVERVIEW:</a:t>
            </a:r>
          </a:p>
        </p:txBody>
      </p:sp>
      <p:sp>
        <p:nvSpPr>
          <p:cNvPr id="3" name="Content Placeholder 2">
            <a:extLst>
              <a:ext uri="{FF2B5EF4-FFF2-40B4-BE49-F238E27FC236}">
                <a16:creationId xmlns:a16="http://schemas.microsoft.com/office/drawing/2014/main" id="{679AA3E7-E176-4E6F-A8C5-65F88A4644DC}"/>
              </a:ext>
            </a:extLst>
          </p:cNvPr>
          <p:cNvSpPr>
            <a:spLocks noGrp="1"/>
          </p:cNvSpPr>
          <p:nvPr>
            <p:ph idx="1"/>
          </p:nvPr>
        </p:nvSpPr>
        <p:spPr>
          <a:noFill/>
        </p:spPr>
        <p:style>
          <a:lnRef idx="2">
            <a:schemeClr val="accent2"/>
          </a:lnRef>
          <a:fillRef idx="1">
            <a:schemeClr val="lt1"/>
          </a:fillRef>
          <a:effectRef idx="0">
            <a:schemeClr val="accent2"/>
          </a:effectRef>
          <a:fontRef idx="minor">
            <a:schemeClr val="dk1"/>
          </a:fontRef>
        </p:style>
        <p:txBody>
          <a:bodyPr/>
          <a:lstStyle/>
          <a:p>
            <a:pPr>
              <a:buFont typeface="Wingdings" panose="05000000000000000000" pitchFamily="2" charset="2"/>
              <a:buChar char="ü"/>
            </a:pPr>
            <a:r>
              <a:rPr lang="en-US" sz="2400" dirty="0">
                <a:solidFill>
                  <a:schemeClr val="accent5"/>
                </a:solidFill>
                <a:latin typeface="Century" panose="02040604050505020304" pitchFamily="18" charset="0"/>
              </a:rPr>
              <a:t>In this particular presentation we will be looking on:</a:t>
            </a:r>
          </a:p>
          <a:p>
            <a:pPr lvl="1"/>
            <a:r>
              <a:rPr lang="en-US" dirty="0">
                <a:solidFill>
                  <a:schemeClr val="accent5"/>
                </a:solidFill>
                <a:latin typeface="Century" panose="02040604050505020304" pitchFamily="18" charset="0"/>
              </a:rPr>
              <a:t>How to analyze the dataset of </a:t>
            </a:r>
            <a:r>
              <a:rPr lang="en-US" sz="2400" dirty="0">
                <a:solidFill>
                  <a:schemeClr val="accent5"/>
                </a:solidFill>
                <a:latin typeface="Century" panose="02040604050505020304" pitchFamily="18" charset="0"/>
              </a:rPr>
              <a:t>Rating Prediction Project</a:t>
            </a:r>
            <a:r>
              <a:rPr lang="en-US" dirty="0">
                <a:solidFill>
                  <a:schemeClr val="accent5"/>
                </a:solidFill>
                <a:latin typeface="Century" panose="02040604050505020304" pitchFamily="18" charset="0"/>
              </a:rPr>
              <a:t>.</a:t>
            </a:r>
          </a:p>
          <a:p>
            <a:pPr lvl="1"/>
            <a:r>
              <a:rPr lang="en-US" dirty="0">
                <a:solidFill>
                  <a:schemeClr val="accent5"/>
                </a:solidFill>
                <a:latin typeface="Century" panose="02040604050505020304" pitchFamily="18" charset="0"/>
              </a:rPr>
              <a:t>What are the EDA steps in cleaning the dataset.</a:t>
            </a:r>
          </a:p>
          <a:p>
            <a:pPr lvl="1"/>
            <a:r>
              <a:rPr lang="en-US" dirty="0">
                <a:solidFill>
                  <a:schemeClr val="accent5"/>
                </a:solidFill>
                <a:latin typeface="Century" panose="02040604050505020304" pitchFamily="18" charset="0"/>
              </a:rPr>
              <a:t>Overall analysis on the problem.</a:t>
            </a:r>
          </a:p>
          <a:p>
            <a:pPr lvl="1"/>
            <a:r>
              <a:rPr lang="en-US" dirty="0">
                <a:solidFill>
                  <a:schemeClr val="accent5"/>
                </a:solidFill>
                <a:latin typeface="Century" panose="02040604050505020304" pitchFamily="18" charset="0"/>
              </a:rPr>
              <a:t>Model building from the cleaned dataset.</a:t>
            </a:r>
          </a:p>
          <a:p>
            <a:pPr lvl="1"/>
            <a:r>
              <a:rPr lang="en-US" dirty="0">
                <a:solidFill>
                  <a:schemeClr val="accent5"/>
                </a:solidFill>
                <a:latin typeface="Century" panose="02040604050505020304" pitchFamily="18" charset="0"/>
              </a:rPr>
              <a:t>Saving the best model.</a:t>
            </a:r>
          </a:p>
          <a:p>
            <a:pPr marL="0" indent="0">
              <a:buNone/>
            </a:pPr>
            <a:endParaRPr lang="en-IN" dirty="0"/>
          </a:p>
        </p:txBody>
      </p:sp>
    </p:spTree>
    <p:extLst>
      <p:ext uri="{BB962C8B-B14F-4D97-AF65-F5344CB8AC3E}">
        <p14:creationId xmlns:p14="http://schemas.microsoft.com/office/powerpoint/2010/main" val="3339787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D3A08-F4F5-4145-9C02-6C08CCBADAF1}"/>
              </a:ext>
            </a:extLst>
          </p:cNvPr>
          <p:cNvSpPr>
            <a:spLocks noGrp="1"/>
          </p:cNvSpPr>
          <p:nvPr>
            <p:ph type="title"/>
          </p:nvPr>
        </p:nvSpPr>
        <p:spPr/>
        <p:txBody>
          <a:bodyPr/>
          <a:lstStyle/>
          <a:p>
            <a:r>
              <a:rPr lang="en-IN" sz="36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Problem Statement:</a:t>
            </a:r>
            <a:endParaRPr lang="en-IN" dirty="0"/>
          </a:p>
        </p:txBody>
      </p:sp>
      <p:sp>
        <p:nvSpPr>
          <p:cNvPr id="3" name="Content Placeholder 2">
            <a:extLst>
              <a:ext uri="{FF2B5EF4-FFF2-40B4-BE49-F238E27FC236}">
                <a16:creationId xmlns:a16="http://schemas.microsoft.com/office/drawing/2014/main" id="{54D839DB-143B-4168-8670-7AB12CCC0CAE}"/>
              </a:ext>
            </a:extLst>
          </p:cNvPr>
          <p:cNvSpPr>
            <a:spLocks noGrp="1"/>
          </p:cNvSpPr>
          <p:nvPr>
            <p:ph sz="half" idx="1"/>
          </p:nvPr>
        </p:nvSpPr>
        <p:spPr>
          <a:xfrm>
            <a:off x="609600" y="1600202"/>
            <a:ext cx="5399314" cy="4112622"/>
          </a:xfrm>
          <a:noFill/>
        </p:spPr>
        <p:style>
          <a:lnRef idx="2">
            <a:schemeClr val="accent2"/>
          </a:lnRef>
          <a:fillRef idx="1">
            <a:schemeClr val="lt1"/>
          </a:fillRef>
          <a:effectRef idx="0">
            <a:schemeClr val="accent2"/>
          </a:effectRef>
          <a:fontRef idx="minor">
            <a:schemeClr val="dk1"/>
          </a:fontRef>
        </p:style>
        <p:txBody>
          <a:bodyPr>
            <a:normAutofit fontScale="70000" lnSpcReduction="20000"/>
          </a:bodyPr>
          <a:lstStyle/>
          <a:p>
            <a:r>
              <a:rPr lang="en-US" sz="2800" i="0" dirty="0">
                <a:solidFill>
                  <a:schemeClr val="accent5"/>
                </a:solidFill>
                <a:effectLst/>
                <a:latin typeface="Century" panose="02040604050505020304" pitchFamily="18" charset="0"/>
              </a:rPr>
              <a:t>We have a client who has a website where people write different reviews for technical products. Now they are adding a new feature to their website i.e. The reviewer will have to add stars(rating) as well with the review. The rating is out 5 stars and it only has 5 options available 1 star, 2 stars, 3 stars, 4 stars, 5 stars. Now they want to predict ratings for the reviews which were written in the past and they don’t have a rating. So, we have to build an application which can predict the rating by seeing the review.</a:t>
            </a:r>
            <a:endParaRPr lang="en-IN" sz="2800" dirty="0">
              <a:solidFill>
                <a:schemeClr val="accent5"/>
              </a:solidFill>
              <a:latin typeface="Century" panose="02040604050505020304" pitchFamily="18" charset="0"/>
            </a:endParaRPr>
          </a:p>
          <a:p>
            <a:endParaRPr lang="en-IN" dirty="0"/>
          </a:p>
        </p:txBody>
      </p:sp>
      <p:pic>
        <p:nvPicPr>
          <p:cNvPr id="5" name="Content Placeholder 4">
            <a:extLst>
              <a:ext uri="{FF2B5EF4-FFF2-40B4-BE49-F238E27FC236}">
                <a16:creationId xmlns:a16="http://schemas.microsoft.com/office/drawing/2014/main" id="{EADEF8ED-9E84-41EF-9E97-4A68D27B5C3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61894" y="1600201"/>
            <a:ext cx="4249352" cy="3807822"/>
          </a:xfrm>
          <a:prstGeom prst="rect">
            <a:avLst/>
          </a:prstGeom>
        </p:spPr>
      </p:pic>
    </p:spTree>
    <p:extLst>
      <p:ext uri="{BB962C8B-B14F-4D97-AF65-F5344CB8AC3E}">
        <p14:creationId xmlns:p14="http://schemas.microsoft.com/office/powerpoint/2010/main" val="3970303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74FD9-3F93-4BA3-B3B2-0A57EEAD9E0B}"/>
              </a:ext>
            </a:extLst>
          </p:cNvPr>
          <p:cNvSpPr>
            <a:spLocks noGrp="1"/>
          </p:cNvSpPr>
          <p:nvPr>
            <p:ph type="title"/>
          </p:nvPr>
        </p:nvSpPr>
        <p:spPr/>
        <p:txBody>
          <a:bodyPr>
            <a:normAutofit/>
          </a:bodyPr>
          <a:lstStyle/>
          <a:p>
            <a:r>
              <a:rPr lang="en-IN" sz="4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Problem Understanding:</a:t>
            </a:r>
            <a:endParaRPr lang="en-IN" dirty="0"/>
          </a:p>
        </p:txBody>
      </p:sp>
      <p:sp>
        <p:nvSpPr>
          <p:cNvPr id="3" name="Content Placeholder 2">
            <a:extLst>
              <a:ext uri="{FF2B5EF4-FFF2-40B4-BE49-F238E27FC236}">
                <a16:creationId xmlns:a16="http://schemas.microsoft.com/office/drawing/2014/main" id="{A3D8CF9B-B036-41F7-8E53-588F923A1DFB}"/>
              </a:ext>
            </a:extLst>
          </p:cNvPr>
          <p:cNvSpPr>
            <a:spLocks noGrp="1"/>
          </p:cNvSpPr>
          <p:nvPr>
            <p:ph sz="quarter" idx="2"/>
          </p:nvPr>
        </p:nvSpPr>
        <p:spPr>
          <a:xfrm>
            <a:off x="609600" y="1711840"/>
            <a:ext cx="5242560" cy="3967065"/>
          </a:xfrm>
          <a:noFill/>
        </p:spPr>
        <p:style>
          <a:lnRef idx="2">
            <a:schemeClr val="accent2"/>
          </a:lnRef>
          <a:fillRef idx="1">
            <a:schemeClr val="lt1"/>
          </a:fillRef>
          <a:effectRef idx="0">
            <a:schemeClr val="accent2"/>
          </a:effectRef>
          <a:fontRef idx="minor">
            <a:schemeClr val="dk1"/>
          </a:fontRef>
        </p:style>
        <p:txBody>
          <a:bodyPr>
            <a:normAutofit fontScale="85000" lnSpcReduction="10000"/>
          </a:bodyPr>
          <a:lstStyle/>
          <a:p>
            <a:r>
              <a:rPr lang="en-IN" sz="2000" dirty="0">
                <a:solidFill>
                  <a:schemeClr val="accent5"/>
                </a:solidFill>
                <a:effectLst/>
                <a:latin typeface="Century" panose="02040604050505020304" pitchFamily="18" charset="0"/>
                <a:ea typeface="Calibri" panose="020F0502020204030204" pitchFamily="34" charset="0"/>
                <a:cs typeface="Times New Roman" panose="02020603050405020304" pitchFamily="18" charset="0"/>
              </a:rPr>
              <a:t>Rating prediction is a well-known recommendation task aiming to predict a user’s rating for those items which were not rated yet by her. Predictions are computed from users’ explicit feedback, i.e. their ratings provided on some items in the past. Another type of feedback are user reviews provided on items which implicitly express users’ opinions on items. Recent studies indicate that opinions inferred from users’ reviews on items are strong predictors of user’s implicit feedback or even ratings and thus, should be utilized in computation.</a:t>
            </a:r>
          </a:p>
          <a:p>
            <a:endParaRPr lang="en-IN" dirty="0"/>
          </a:p>
        </p:txBody>
      </p:sp>
      <p:pic>
        <p:nvPicPr>
          <p:cNvPr id="8" name="Content Placeholder 7">
            <a:extLst>
              <a:ext uri="{FF2B5EF4-FFF2-40B4-BE49-F238E27FC236}">
                <a16:creationId xmlns:a16="http://schemas.microsoft.com/office/drawing/2014/main" id="{41185A26-5298-4AB3-880D-ECF92F3B91A1}"/>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6096000" y="1711840"/>
            <a:ext cx="4277322" cy="3715268"/>
          </a:xfrm>
          <a:noFill/>
        </p:spPr>
      </p:pic>
    </p:spTree>
    <p:extLst>
      <p:ext uri="{BB962C8B-B14F-4D97-AF65-F5344CB8AC3E}">
        <p14:creationId xmlns:p14="http://schemas.microsoft.com/office/powerpoint/2010/main" val="406785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14361-D67C-4347-9981-BF51B3909AB3}"/>
              </a:ext>
            </a:extLst>
          </p:cNvPr>
          <p:cNvSpPr>
            <a:spLocks noGrp="1"/>
          </p:cNvSpPr>
          <p:nvPr>
            <p:ph type="title"/>
          </p:nvPr>
        </p:nvSpPr>
        <p:spPr/>
        <p:txBody>
          <a:bodyPr>
            <a:normAutofit/>
          </a:bodyPr>
          <a:lstStyle/>
          <a:p>
            <a:r>
              <a:rPr lang="en-IN" sz="4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What is RATING PREDICTION?</a:t>
            </a:r>
            <a:endParaRPr lang="en-IN" dirty="0"/>
          </a:p>
        </p:txBody>
      </p:sp>
      <p:sp>
        <p:nvSpPr>
          <p:cNvPr id="3" name="Content Placeholder 2">
            <a:extLst>
              <a:ext uri="{FF2B5EF4-FFF2-40B4-BE49-F238E27FC236}">
                <a16:creationId xmlns:a16="http://schemas.microsoft.com/office/drawing/2014/main" id="{D0B7870D-7A2E-4938-9358-8C876A294A0E}"/>
              </a:ext>
            </a:extLst>
          </p:cNvPr>
          <p:cNvSpPr>
            <a:spLocks noGrp="1"/>
          </p:cNvSpPr>
          <p:nvPr>
            <p:ph idx="1"/>
          </p:nvPr>
        </p:nvSpPr>
        <p:spPr>
          <a:noFill/>
        </p:spPr>
        <p:style>
          <a:lnRef idx="2">
            <a:schemeClr val="accent2"/>
          </a:lnRef>
          <a:fillRef idx="1">
            <a:schemeClr val="lt1"/>
          </a:fillRef>
          <a:effectRef idx="0">
            <a:schemeClr val="accent2"/>
          </a:effectRef>
          <a:fontRef idx="minor">
            <a:schemeClr val="dk1"/>
          </a:fontRef>
        </p:style>
        <p:txBody>
          <a:bodyPr>
            <a:normAutofit/>
          </a:bodyPr>
          <a:lstStyle/>
          <a:p>
            <a:r>
              <a:rPr lang="en-US" sz="2000" b="0" i="0" dirty="0">
                <a:solidFill>
                  <a:schemeClr val="accent5"/>
                </a:solidFill>
                <a:effectLst/>
                <a:latin typeface="Century" panose="02040604050505020304" pitchFamily="18" charset="0"/>
              </a:rPr>
              <a:t>Rating prediction is a </a:t>
            </a:r>
            <a:r>
              <a:rPr lang="en-US" sz="2000" b="1" i="0" dirty="0">
                <a:solidFill>
                  <a:schemeClr val="accent5"/>
                </a:solidFill>
                <a:effectLst/>
                <a:latin typeface="Century" panose="02040604050505020304" pitchFamily="18" charset="0"/>
              </a:rPr>
              <a:t>well-known recommendation task aiming to predict a user's rating for those items which were not rated yet by her</a:t>
            </a:r>
            <a:r>
              <a:rPr lang="en-US" sz="2000" b="0" i="0" dirty="0">
                <a:solidFill>
                  <a:schemeClr val="accent5"/>
                </a:solidFill>
                <a:effectLst/>
                <a:latin typeface="Century" panose="02040604050505020304" pitchFamily="18" charset="0"/>
              </a:rPr>
              <a:t>. Predictions are computed from users' explicit feedback, i.e. their ratings provided on some items in the past.</a:t>
            </a:r>
          </a:p>
          <a:p>
            <a:pPr marL="0" indent="0">
              <a:buNone/>
            </a:pPr>
            <a:endParaRPr lang="en-IN" sz="2000" dirty="0">
              <a:latin typeface="Century" panose="02040604050505020304" pitchFamily="18" charset="0"/>
            </a:endParaRPr>
          </a:p>
        </p:txBody>
      </p:sp>
      <p:pic>
        <p:nvPicPr>
          <p:cNvPr id="6" name="Picture 5">
            <a:extLst>
              <a:ext uri="{FF2B5EF4-FFF2-40B4-BE49-F238E27FC236}">
                <a16:creationId xmlns:a16="http://schemas.microsoft.com/office/drawing/2014/main" id="{65EDBB33-63B0-435B-823B-351DEDA272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7150" y="3429000"/>
            <a:ext cx="4457699" cy="2261551"/>
          </a:xfrm>
          <a:prstGeom prst="rect">
            <a:avLst/>
          </a:prstGeom>
        </p:spPr>
      </p:pic>
    </p:spTree>
    <p:extLst>
      <p:ext uri="{BB962C8B-B14F-4D97-AF65-F5344CB8AC3E}">
        <p14:creationId xmlns:p14="http://schemas.microsoft.com/office/powerpoint/2010/main" val="2155783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C0C06-071B-4FB9-8CAB-1C1F3A165555}"/>
              </a:ext>
            </a:extLst>
          </p:cNvPr>
          <p:cNvSpPr>
            <a:spLocks noGrp="1"/>
          </p:cNvSpPr>
          <p:nvPr>
            <p:ph type="title"/>
          </p:nvPr>
        </p:nvSpPr>
        <p:spPr/>
        <p:txBody>
          <a:bodyPr>
            <a:normAutofit/>
          </a:bodyPr>
          <a:lstStyle/>
          <a:p>
            <a:r>
              <a:rPr lang="en-IN" sz="3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Importance of Malignant Comment Classifier.</a:t>
            </a:r>
            <a:endParaRPr lang="en-IN" sz="3400" dirty="0"/>
          </a:p>
        </p:txBody>
      </p:sp>
      <p:sp>
        <p:nvSpPr>
          <p:cNvPr id="3" name="Content Placeholder 2">
            <a:extLst>
              <a:ext uri="{FF2B5EF4-FFF2-40B4-BE49-F238E27FC236}">
                <a16:creationId xmlns:a16="http://schemas.microsoft.com/office/drawing/2014/main" id="{22448059-EB4A-4025-B19B-0A371E315D97}"/>
              </a:ext>
            </a:extLst>
          </p:cNvPr>
          <p:cNvSpPr>
            <a:spLocks noGrp="1"/>
          </p:cNvSpPr>
          <p:nvPr>
            <p:ph idx="1"/>
          </p:nvPr>
        </p:nvSpPr>
        <p:spPr>
          <a:noFill/>
        </p:spPr>
        <p:style>
          <a:lnRef idx="2">
            <a:schemeClr val="accent2"/>
          </a:lnRef>
          <a:fillRef idx="1">
            <a:schemeClr val="lt1"/>
          </a:fillRef>
          <a:effectRef idx="0">
            <a:schemeClr val="accent2"/>
          </a:effectRef>
          <a:fontRef idx="minor">
            <a:schemeClr val="dk1"/>
          </a:fontRef>
        </p:style>
        <p:txBody>
          <a:bodyPr>
            <a:normAutofit fontScale="92500" lnSpcReduction="20000"/>
          </a:bodyPr>
          <a:lstStyle/>
          <a:p>
            <a:r>
              <a:rPr lang="en-IN" sz="2000" dirty="0">
                <a:solidFill>
                  <a:schemeClr val="accent5"/>
                </a:solidFill>
                <a:effectLst/>
                <a:latin typeface="Century" panose="02040604050505020304" pitchFamily="18" charset="0"/>
                <a:ea typeface="Calibri" panose="020F0502020204030204" pitchFamily="34" charset="0"/>
                <a:cs typeface="Times New Roman" panose="02020603050405020304" pitchFamily="18" charset="0"/>
              </a:rPr>
              <a:t>The rise in E-commerce has brought a significant rise in the importance of customer reviews. There are hundreds of review sites online and massive amounts of reviews for every product. Customers have changed their way of shopping and according to a recent survey, 70 percent of customers say that they use rating filters to filter out low rated items in their searches. The ability to successfully decide whether a review will be helpful to other customers and thus give the product more exposure is vital to companies that support these reviews, companies like Google, Amazon and Yelp!. There are two main methods to approach this problem. The first one is based on review text content analysis and uses the principles of natural language process (the NLP method). This method lacks the insights that can be drawn from the relationship between costumers and items. The second one is based on recommender systems, specifically on collaborative filtering, and focuses on the reviewer’s point of view.</a:t>
            </a:r>
            <a:endParaRPr lang="en-IN" sz="2000" dirty="0">
              <a:solidFill>
                <a:schemeClr val="accent5"/>
              </a:solidFill>
              <a:latin typeface="Century" panose="02040604050505020304" pitchFamily="18" charset="0"/>
            </a:endParaRPr>
          </a:p>
        </p:txBody>
      </p:sp>
    </p:spTree>
    <p:extLst>
      <p:ext uri="{BB962C8B-B14F-4D97-AF65-F5344CB8AC3E}">
        <p14:creationId xmlns:p14="http://schemas.microsoft.com/office/powerpoint/2010/main" val="2343303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A4EFDA-CD3E-4712-8840-3555D1C9F802}"/>
              </a:ext>
            </a:extLst>
          </p:cNvPr>
          <p:cNvSpPr txBox="1"/>
          <p:nvPr/>
        </p:nvSpPr>
        <p:spPr>
          <a:xfrm>
            <a:off x="0" y="43243"/>
            <a:ext cx="9969618" cy="861774"/>
          </a:xfrm>
          <a:prstGeom prst="rect">
            <a:avLst/>
          </a:prstGeom>
          <a:noFill/>
        </p:spPr>
        <p:txBody>
          <a:bodyPr wrap="square" rtlCol="0">
            <a:spAutoFit/>
          </a:bodyPr>
          <a:lstStyle/>
          <a:p>
            <a:pPr algn="ctr"/>
            <a:r>
              <a:rPr lang="en-US" sz="32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j-lt"/>
              </a:rPr>
              <a:t>Data Analysis and Model Building Flowchart</a:t>
            </a:r>
            <a:endParaRPr lang="en-IN" sz="3200" b="1"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mj-lt"/>
            </a:endParaRPr>
          </a:p>
          <a:p>
            <a:endParaRPr lang="en-IN" dirty="0"/>
          </a:p>
        </p:txBody>
      </p:sp>
      <p:sp>
        <p:nvSpPr>
          <p:cNvPr id="9" name="Flowchart: Alternate Process 8">
            <a:extLst>
              <a:ext uri="{FF2B5EF4-FFF2-40B4-BE49-F238E27FC236}">
                <a16:creationId xmlns:a16="http://schemas.microsoft.com/office/drawing/2014/main" id="{65C1B98E-16C4-4728-A2C6-A060D7599AD6}"/>
              </a:ext>
            </a:extLst>
          </p:cNvPr>
          <p:cNvSpPr/>
          <p:nvPr/>
        </p:nvSpPr>
        <p:spPr>
          <a:xfrm>
            <a:off x="375786" y="716468"/>
            <a:ext cx="2123233" cy="1219200"/>
          </a:xfrm>
          <a:prstGeom prst="flowChartAlternateProcess">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Import Libraries</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10" name="Arrow: Right 9">
            <a:extLst>
              <a:ext uri="{FF2B5EF4-FFF2-40B4-BE49-F238E27FC236}">
                <a16:creationId xmlns:a16="http://schemas.microsoft.com/office/drawing/2014/main" id="{80505AFE-E45E-4CB0-8D11-DC6F54A4B812}"/>
              </a:ext>
            </a:extLst>
          </p:cNvPr>
          <p:cNvSpPr/>
          <p:nvPr/>
        </p:nvSpPr>
        <p:spPr>
          <a:xfrm>
            <a:off x="3222616" y="1097468"/>
            <a:ext cx="634482" cy="4572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1" name="Flowchart: Alternate Process 10">
            <a:extLst>
              <a:ext uri="{FF2B5EF4-FFF2-40B4-BE49-F238E27FC236}">
                <a16:creationId xmlns:a16="http://schemas.microsoft.com/office/drawing/2014/main" id="{A12EF69C-6EE3-4F90-8E75-AD0E99F33C4E}"/>
              </a:ext>
            </a:extLst>
          </p:cNvPr>
          <p:cNvSpPr/>
          <p:nvPr/>
        </p:nvSpPr>
        <p:spPr>
          <a:xfrm>
            <a:off x="4413785" y="730727"/>
            <a:ext cx="2123233" cy="1219200"/>
          </a:xfrm>
          <a:prstGeom prst="flowChartAlternateProcess">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Import Dataset</a:t>
            </a:r>
          </a:p>
        </p:txBody>
      </p:sp>
      <p:sp>
        <p:nvSpPr>
          <p:cNvPr id="12" name="Arrow: Right 11">
            <a:extLst>
              <a:ext uri="{FF2B5EF4-FFF2-40B4-BE49-F238E27FC236}">
                <a16:creationId xmlns:a16="http://schemas.microsoft.com/office/drawing/2014/main" id="{BD7FFFC3-C2CC-47B0-98CE-027159724E90}"/>
              </a:ext>
            </a:extLst>
          </p:cNvPr>
          <p:cNvSpPr/>
          <p:nvPr/>
        </p:nvSpPr>
        <p:spPr>
          <a:xfrm>
            <a:off x="7006820" y="1082826"/>
            <a:ext cx="667661" cy="4572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7" name="Arrow: Right 16">
            <a:extLst>
              <a:ext uri="{FF2B5EF4-FFF2-40B4-BE49-F238E27FC236}">
                <a16:creationId xmlns:a16="http://schemas.microsoft.com/office/drawing/2014/main" id="{AF7EF058-49A7-48CF-8A68-51D390EF96B2}"/>
              </a:ext>
            </a:extLst>
          </p:cNvPr>
          <p:cNvSpPr/>
          <p:nvPr/>
        </p:nvSpPr>
        <p:spPr>
          <a:xfrm>
            <a:off x="3179953" y="5531932"/>
            <a:ext cx="667661" cy="4572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18" name="Flowchart: Alternate Process 17">
            <a:extLst>
              <a:ext uri="{FF2B5EF4-FFF2-40B4-BE49-F238E27FC236}">
                <a16:creationId xmlns:a16="http://schemas.microsoft.com/office/drawing/2014/main" id="{00033B84-DBF6-4EA5-A678-00A039B25E9D}"/>
              </a:ext>
            </a:extLst>
          </p:cNvPr>
          <p:cNvSpPr/>
          <p:nvPr/>
        </p:nvSpPr>
        <p:spPr>
          <a:xfrm>
            <a:off x="4342793" y="2820425"/>
            <a:ext cx="2168848" cy="1219200"/>
          </a:xfrm>
          <a:prstGeom prst="flowChartAlternateProcess">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TF-IDF Vectorizer</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21" name="Flowchart: Alternate Process 20">
            <a:extLst>
              <a:ext uri="{FF2B5EF4-FFF2-40B4-BE49-F238E27FC236}">
                <a16:creationId xmlns:a16="http://schemas.microsoft.com/office/drawing/2014/main" id="{180C310C-7A7D-4FDC-B69B-7242D8F982A5}"/>
              </a:ext>
            </a:extLst>
          </p:cNvPr>
          <p:cNvSpPr/>
          <p:nvPr/>
        </p:nvSpPr>
        <p:spPr>
          <a:xfrm>
            <a:off x="8162569" y="730727"/>
            <a:ext cx="2168848" cy="1219200"/>
          </a:xfrm>
          <a:prstGeom prst="flowChartAlternateProcess">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Visualizations</a:t>
            </a:r>
          </a:p>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(EDA)</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22" name="Arrow: Left 21">
            <a:extLst>
              <a:ext uri="{FF2B5EF4-FFF2-40B4-BE49-F238E27FC236}">
                <a16:creationId xmlns:a16="http://schemas.microsoft.com/office/drawing/2014/main" id="{7AE48DB2-0A2E-4A51-9BC4-7973D9FE6678}"/>
              </a:ext>
            </a:extLst>
          </p:cNvPr>
          <p:cNvSpPr/>
          <p:nvPr/>
        </p:nvSpPr>
        <p:spPr>
          <a:xfrm>
            <a:off x="7006820" y="3231231"/>
            <a:ext cx="667661" cy="457200"/>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3" name="Flowchart: Alternate Process 22">
            <a:extLst>
              <a:ext uri="{FF2B5EF4-FFF2-40B4-BE49-F238E27FC236}">
                <a16:creationId xmlns:a16="http://schemas.microsoft.com/office/drawing/2014/main" id="{31ECFB98-689F-422F-9514-728C014F084F}"/>
              </a:ext>
            </a:extLst>
          </p:cNvPr>
          <p:cNvSpPr/>
          <p:nvPr/>
        </p:nvSpPr>
        <p:spPr>
          <a:xfrm>
            <a:off x="8169660" y="2800157"/>
            <a:ext cx="2168848" cy="1219200"/>
          </a:xfrm>
          <a:prstGeom prst="flowChartAlternateProcess">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NLTK Text Pre-Processing</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24" name="Arrow: Left 23">
            <a:extLst>
              <a:ext uri="{FF2B5EF4-FFF2-40B4-BE49-F238E27FC236}">
                <a16:creationId xmlns:a16="http://schemas.microsoft.com/office/drawing/2014/main" id="{D1899990-9647-4B3C-8939-F7CEF367EEF6}"/>
              </a:ext>
            </a:extLst>
          </p:cNvPr>
          <p:cNvSpPr/>
          <p:nvPr/>
        </p:nvSpPr>
        <p:spPr>
          <a:xfrm>
            <a:off x="3222616" y="3231231"/>
            <a:ext cx="634482" cy="457200"/>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6" name="Arrow: Down 25">
            <a:extLst>
              <a:ext uri="{FF2B5EF4-FFF2-40B4-BE49-F238E27FC236}">
                <a16:creationId xmlns:a16="http://schemas.microsoft.com/office/drawing/2014/main" id="{8698FB53-B832-453A-9B2A-06BBE89FAB57}"/>
              </a:ext>
            </a:extLst>
          </p:cNvPr>
          <p:cNvSpPr/>
          <p:nvPr/>
        </p:nvSpPr>
        <p:spPr>
          <a:xfrm>
            <a:off x="1240655" y="4450408"/>
            <a:ext cx="458236" cy="45784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7" name="Arrow: Down 26">
            <a:extLst>
              <a:ext uri="{FF2B5EF4-FFF2-40B4-BE49-F238E27FC236}">
                <a16:creationId xmlns:a16="http://schemas.microsoft.com/office/drawing/2014/main" id="{BF50AD5F-76F2-454B-A80A-D9FDBCE58ED7}"/>
              </a:ext>
            </a:extLst>
          </p:cNvPr>
          <p:cNvSpPr/>
          <p:nvPr/>
        </p:nvSpPr>
        <p:spPr>
          <a:xfrm>
            <a:off x="9041198" y="2146102"/>
            <a:ext cx="458236" cy="45788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8" name="Flowchart: Alternate Process 27">
            <a:extLst>
              <a:ext uri="{FF2B5EF4-FFF2-40B4-BE49-F238E27FC236}">
                <a16:creationId xmlns:a16="http://schemas.microsoft.com/office/drawing/2014/main" id="{D8B4B1D2-FAFA-4E25-8870-E56EB080A176}"/>
              </a:ext>
            </a:extLst>
          </p:cNvPr>
          <p:cNvSpPr/>
          <p:nvPr/>
        </p:nvSpPr>
        <p:spPr>
          <a:xfrm>
            <a:off x="385349" y="2850231"/>
            <a:ext cx="2168848" cy="1219200"/>
          </a:xfrm>
          <a:prstGeom prst="flowChartAlternateProcess">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Data Balancing</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29" name="Arrow: Right 28">
            <a:extLst>
              <a:ext uri="{FF2B5EF4-FFF2-40B4-BE49-F238E27FC236}">
                <a16:creationId xmlns:a16="http://schemas.microsoft.com/office/drawing/2014/main" id="{8B6E8DC2-FD43-43BF-A01A-7C281204D5B2}"/>
              </a:ext>
            </a:extLst>
          </p:cNvPr>
          <p:cNvSpPr/>
          <p:nvPr/>
        </p:nvSpPr>
        <p:spPr>
          <a:xfrm>
            <a:off x="7148804" y="5554674"/>
            <a:ext cx="667661" cy="4572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30" name="Flowchart: Alternate Process 29">
            <a:extLst>
              <a:ext uri="{FF2B5EF4-FFF2-40B4-BE49-F238E27FC236}">
                <a16:creationId xmlns:a16="http://schemas.microsoft.com/office/drawing/2014/main" id="{93894349-6E7C-4E61-88B6-9FE6FB216C26}"/>
              </a:ext>
            </a:extLst>
          </p:cNvPr>
          <p:cNvSpPr/>
          <p:nvPr/>
        </p:nvSpPr>
        <p:spPr>
          <a:xfrm>
            <a:off x="375786" y="5164670"/>
            <a:ext cx="2168848" cy="1219200"/>
          </a:xfrm>
          <a:prstGeom prst="flowChartAlternateProcess">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Model Building</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20" name="Flowchart: Alternate Process 19">
            <a:extLst>
              <a:ext uri="{FF2B5EF4-FFF2-40B4-BE49-F238E27FC236}">
                <a16:creationId xmlns:a16="http://schemas.microsoft.com/office/drawing/2014/main" id="{95249C89-B121-4BA7-AE38-C2127E8876B5}"/>
              </a:ext>
            </a:extLst>
          </p:cNvPr>
          <p:cNvSpPr/>
          <p:nvPr/>
        </p:nvSpPr>
        <p:spPr>
          <a:xfrm>
            <a:off x="4413785" y="5164670"/>
            <a:ext cx="2168848" cy="1219200"/>
          </a:xfrm>
          <a:prstGeom prst="flowChartAlternateProcess">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Hyper Parameter Tuning</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
        <p:nvSpPr>
          <p:cNvPr id="36" name="Flowchart: Alternate Process 35">
            <a:extLst>
              <a:ext uri="{FF2B5EF4-FFF2-40B4-BE49-F238E27FC236}">
                <a16:creationId xmlns:a16="http://schemas.microsoft.com/office/drawing/2014/main" id="{C2A17994-C821-4FEA-AC25-A0912A99B415}"/>
              </a:ext>
            </a:extLst>
          </p:cNvPr>
          <p:cNvSpPr/>
          <p:nvPr/>
        </p:nvSpPr>
        <p:spPr>
          <a:xfrm>
            <a:off x="8226183" y="5164670"/>
            <a:ext cx="2168848" cy="1219200"/>
          </a:xfrm>
          <a:prstGeom prst="flowChartAlternateProcess">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rPr>
              <a:t>Saving the model </a:t>
            </a:r>
            <a:endParaRPr lang="en-IN" b="1" dirty="0">
              <a:solidFill>
                <a:schemeClr val="tx1"/>
              </a:solidFill>
              <a:latin typeface="Century" panose="02040604050505020304" pitchFamily="18" charset="0"/>
              <a:ea typeface="Microsoft Sans Serif" panose="020B0604020202020204" pitchFamily="34" charset="0"/>
              <a:cs typeface="Microsoft Sans Serif" panose="020B0604020202020204" pitchFamily="34" charset="0"/>
            </a:endParaRPr>
          </a:p>
        </p:txBody>
      </p:sp>
    </p:spTree>
    <p:extLst>
      <p:ext uri="{BB962C8B-B14F-4D97-AF65-F5344CB8AC3E}">
        <p14:creationId xmlns:p14="http://schemas.microsoft.com/office/powerpoint/2010/main" val="3473332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2C930-34CF-43D1-9ACB-49081D8AC37D}"/>
              </a:ext>
            </a:extLst>
          </p:cNvPr>
          <p:cNvSpPr>
            <a:spLocks noGrp="1"/>
          </p:cNvSpPr>
          <p:nvPr>
            <p:ph type="title"/>
          </p:nvPr>
        </p:nvSpPr>
        <p:spPr/>
        <p:txBody>
          <a:bodyPr>
            <a:normAutofit/>
          </a:bodyPr>
          <a:lstStyle/>
          <a:p>
            <a:r>
              <a:rPr lang="en-IN" sz="4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Exploratory Data Analysis:</a:t>
            </a:r>
            <a:endParaRPr lang="en-IN" dirty="0"/>
          </a:p>
        </p:txBody>
      </p:sp>
      <p:sp>
        <p:nvSpPr>
          <p:cNvPr id="3" name="Content Placeholder 2">
            <a:extLst>
              <a:ext uri="{FF2B5EF4-FFF2-40B4-BE49-F238E27FC236}">
                <a16:creationId xmlns:a16="http://schemas.microsoft.com/office/drawing/2014/main" id="{0DA235F6-AB62-48B7-8FA5-3EC83967F317}"/>
              </a:ext>
            </a:extLst>
          </p:cNvPr>
          <p:cNvSpPr>
            <a:spLocks noGrp="1"/>
          </p:cNvSpPr>
          <p:nvPr>
            <p:ph idx="1"/>
          </p:nvPr>
        </p:nvSpPr>
        <p:spPr>
          <a:xfrm>
            <a:off x="1095375" y="1609416"/>
            <a:ext cx="9805416" cy="4928544"/>
          </a:xfrm>
          <a:noFill/>
        </p:spPr>
        <p:style>
          <a:lnRef idx="2">
            <a:schemeClr val="accent2"/>
          </a:lnRef>
          <a:fillRef idx="1">
            <a:schemeClr val="lt1"/>
          </a:fillRef>
          <a:effectRef idx="0">
            <a:schemeClr val="accent2"/>
          </a:effectRef>
          <a:fontRef idx="minor">
            <a:schemeClr val="dk1"/>
          </a:fontRef>
        </p:style>
        <p:txBody>
          <a:bodyPr>
            <a:normAutofit fontScale="92500" lnSpcReduction="20000"/>
          </a:bodyPr>
          <a:lstStyle/>
          <a:p>
            <a:pPr marL="342900" lvl="0" indent="-342900">
              <a:lnSpc>
                <a:spcPct val="107000"/>
              </a:lnSpc>
              <a:buFont typeface="Wingdings" panose="05000000000000000000" pitchFamily="2" charset="2"/>
              <a:buChar char=""/>
            </a:pPr>
            <a:r>
              <a:rPr lang="en-IN" sz="2000" dirty="0">
                <a:solidFill>
                  <a:schemeClr val="accent5"/>
                </a:solidFill>
                <a:effectLst/>
                <a:latin typeface="Century" panose="02040604050505020304" pitchFamily="18" charset="0"/>
                <a:ea typeface="Calibri" panose="020F0502020204030204" pitchFamily="34" charset="0"/>
                <a:cs typeface="Calibri" panose="020F0502020204030204" pitchFamily="34" charset="0"/>
              </a:rPr>
              <a:t>Importing necessary libraries and loading dataset as a data frame.</a:t>
            </a:r>
          </a:p>
          <a:p>
            <a:pPr marL="342900" lvl="0" indent="-342900">
              <a:lnSpc>
                <a:spcPct val="107000"/>
              </a:lnSpc>
              <a:buFont typeface="Wingdings" panose="05000000000000000000" pitchFamily="2" charset="2"/>
              <a:buChar char=""/>
            </a:pPr>
            <a:r>
              <a:rPr lang="en-IN" sz="2000" dirty="0">
                <a:solidFill>
                  <a:schemeClr val="accent5"/>
                </a:solidFill>
                <a:effectLst/>
                <a:latin typeface="Century" panose="02040604050505020304" pitchFamily="18" charset="0"/>
                <a:ea typeface="Calibri" panose="020F0502020204030204" pitchFamily="34" charset="0"/>
                <a:cs typeface="Calibri" panose="020F0502020204030204" pitchFamily="34" charset="0"/>
              </a:rPr>
              <a:t>Checked some statistical information like shape, number of unique values present, info, null values, value counts etc.</a:t>
            </a:r>
          </a:p>
          <a:p>
            <a:pPr marL="342900" lvl="0" indent="-342900">
              <a:lnSpc>
                <a:spcPct val="107000"/>
              </a:lnSpc>
              <a:buFont typeface="Wingdings" panose="05000000000000000000" pitchFamily="2" charset="2"/>
              <a:buChar char=""/>
            </a:pPr>
            <a:r>
              <a:rPr lang="en-IN" sz="2000" dirty="0">
                <a:solidFill>
                  <a:schemeClr val="accent5"/>
                </a:solidFill>
                <a:effectLst/>
                <a:latin typeface="Century" panose="02040604050505020304" pitchFamily="18" charset="0"/>
                <a:ea typeface="Calibri" panose="020F0502020204030204" pitchFamily="34" charset="0"/>
                <a:cs typeface="Calibri" panose="020F0502020204030204" pitchFamily="34" charset="0"/>
              </a:rPr>
              <a:t>Checked for null values and I replaced those null values using imputation method. And removed Unnamed: 0.</a:t>
            </a:r>
          </a:p>
          <a:p>
            <a:pPr marL="342900" lvl="0" indent="-342900">
              <a:lnSpc>
                <a:spcPct val="107000"/>
              </a:lnSpc>
              <a:buFont typeface="Wingdings" panose="05000000000000000000" pitchFamily="2" charset="2"/>
              <a:buChar char=""/>
            </a:pPr>
            <a:r>
              <a:rPr lang="en-IN" sz="2000" dirty="0">
                <a:solidFill>
                  <a:schemeClr val="accent5"/>
                </a:solidFill>
                <a:effectLst/>
                <a:latin typeface="Century" panose="02040604050505020304" pitchFamily="18" charset="0"/>
                <a:ea typeface="Calibri" panose="020F0502020204030204" pitchFamily="34" charset="0"/>
                <a:cs typeface="Calibri" panose="020F0502020204030204" pitchFamily="34" charset="0"/>
              </a:rPr>
              <a:t>Visualized each feature using seaborn and matplotlib libraries by plotting distribution plot and wordcloud for each ratings.</a:t>
            </a:r>
          </a:p>
          <a:p>
            <a:pPr marL="342900" lvl="0" indent="-342900">
              <a:lnSpc>
                <a:spcPct val="107000"/>
              </a:lnSpc>
              <a:buFont typeface="Wingdings" panose="05000000000000000000" pitchFamily="2" charset="2"/>
              <a:buChar char=""/>
            </a:pPr>
            <a:r>
              <a:rPr lang="en-IN" sz="2000" dirty="0">
                <a:solidFill>
                  <a:schemeClr val="accent5"/>
                </a:solidFill>
                <a:effectLst/>
                <a:latin typeface="Century" panose="02040604050505020304" pitchFamily="18" charset="0"/>
                <a:ea typeface="Calibri" panose="020F0502020204030204" pitchFamily="34" charset="0"/>
                <a:cs typeface="Calibri" panose="020F0502020204030204" pitchFamily="34" charset="0"/>
              </a:rPr>
              <a:t>Done text pre-processing techniques like Removing Punctuations and other special characters, Splitting the comments into individual words, Removing Stop Words, Stemming and Lemmatization.</a:t>
            </a:r>
          </a:p>
          <a:p>
            <a:pPr marL="342900" lvl="0" indent="-342900">
              <a:lnSpc>
                <a:spcPct val="107000"/>
              </a:lnSpc>
              <a:spcAft>
                <a:spcPts val="800"/>
              </a:spcAft>
              <a:buFont typeface="Wingdings" panose="05000000000000000000" pitchFamily="2" charset="2"/>
              <a:buChar char=""/>
            </a:pPr>
            <a:r>
              <a:rPr lang="en-IN" sz="2000" dirty="0">
                <a:solidFill>
                  <a:schemeClr val="accent5"/>
                </a:solidFill>
                <a:effectLst/>
                <a:latin typeface="Century" panose="02040604050505020304" pitchFamily="18" charset="0"/>
                <a:ea typeface="Calibri" panose="020F0502020204030204" pitchFamily="34" charset="0"/>
                <a:cs typeface="Calibri" panose="020F0502020204030204" pitchFamily="34" charset="0"/>
              </a:rPr>
              <a:t> After getting a cleaned data used TF-IDF vectorizer. It’ll help to transform the text data to feature vector which can be used as input in our  modelling. It is a common algorithm to transform text into numbers. It measures the originality of a word by comparing the frequency of appearance of a word in a document with the number of documents the words appear in. Mathematically, TF-IDF = TF(t*d)*IDF(t,d) </a:t>
            </a:r>
          </a:p>
          <a:p>
            <a:endParaRPr lang="en-IN" dirty="0"/>
          </a:p>
        </p:txBody>
      </p:sp>
    </p:spTree>
    <p:extLst>
      <p:ext uri="{BB962C8B-B14F-4D97-AF65-F5344CB8AC3E}">
        <p14:creationId xmlns:p14="http://schemas.microsoft.com/office/powerpoint/2010/main" val="390461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Damask</Template>
  <TotalTime>43</TotalTime>
  <Words>1271</Words>
  <Application>Microsoft Office PowerPoint</Application>
  <PresentationFormat>Widescreen</PresentationFormat>
  <Paragraphs>74</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Bookman Old Style</vt:lpstr>
      <vt:lpstr>Calibri</vt:lpstr>
      <vt:lpstr>Century</vt:lpstr>
      <vt:lpstr>Rockwell</vt:lpstr>
      <vt:lpstr>Wingdings</vt:lpstr>
      <vt:lpstr>Damask</vt:lpstr>
      <vt:lpstr>PowerPoint Presentation</vt:lpstr>
      <vt:lpstr>Agenda: </vt:lpstr>
      <vt:lpstr>OVERVIEW:</vt:lpstr>
      <vt:lpstr>Problem Statement:</vt:lpstr>
      <vt:lpstr>Problem Understanding:</vt:lpstr>
      <vt:lpstr>What is RATING PREDICTION?</vt:lpstr>
      <vt:lpstr>Importance of Malignant Comment Classifier.</vt:lpstr>
      <vt:lpstr>PowerPoint Presentation</vt:lpstr>
      <vt:lpstr>Exploratory Data Analysis:</vt:lpstr>
      <vt:lpstr>Visualization:</vt:lpstr>
      <vt:lpstr>PowerPoint Presentation</vt:lpstr>
      <vt:lpstr>PowerPoint Presentation</vt:lpstr>
      <vt:lpstr>PowerPoint Presentation</vt:lpstr>
      <vt:lpstr>Analysis:</vt:lpstr>
      <vt:lpstr>Model Building:</vt:lpstr>
      <vt:lpstr>PowerPoint Presentation</vt:lpstr>
      <vt:lpstr>PowerPoint Presentation</vt:lpstr>
      <vt:lpstr>Hyper Parameter Tunning:</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Meet</dc:creator>
  <cp:lastModifiedBy>Meet</cp:lastModifiedBy>
  <cp:revision>1</cp:revision>
  <dcterms:created xsi:type="dcterms:W3CDTF">2021-12-27T14:34:17Z</dcterms:created>
  <dcterms:modified xsi:type="dcterms:W3CDTF">2021-12-27T15:17:25Z</dcterms:modified>
</cp:coreProperties>
</file>